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6858000" cx="9144000"/>
  <p:notesSz cx="6858000" cy="9144000"/>
  <p:embeddedFontLst>
    <p:embeddedFont>
      <p:font typeface="Merriweather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F4B027-4501-422D-8B31-5A30E281E2F2}">
  <a:tblStyle styleId="{BFF4B027-4501-422D-8B31-5A30E281E2F2}"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2E7"/>
          </a:solidFill>
        </a:fill>
      </a:tcStyle>
    </a:wholeTbl>
    <a:band1H>
      <a:tcTxStyle/>
      <a:tcStyle>
        <a:fill>
          <a:solidFill>
            <a:srgbClr val="FEE5CA"/>
          </a:solidFill>
        </a:fill>
      </a:tcStyle>
    </a:band1H>
    <a:band2H>
      <a:tcTxStyle/>
    </a:band2H>
    <a:band1V>
      <a:tcTxStyle/>
      <a:tcStyle>
        <a:fill>
          <a:solidFill>
            <a:srgbClr val="FEE5CA"/>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Sans-italic.fntdata"/><Relationship Id="rId20" Type="http://schemas.openxmlformats.org/officeDocument/2006/relationships/slide" Target="slides/slide14.xml"/><Relationship Id="rId41" Type="http://schemas.openxmlformats.org/officeDocument/2006/relationships/font" Target="fonts/Merriweather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MerriweatherSans-bold.fntdata"/><Relationship Id="rId16" Type="http://schemas.openxmlformats.org/officeDocument/2006/relationships/slide" Target="slides/slide10.xml"/><Relationship Id="rId38" Type="http://schemas.openxmlformats.org/officeDocument/2006/relationships/font" Target="fonts/Merriweather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 name="Google Shape;5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6c8fc367b_0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6c8fc367b_0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106c8fc367b_0_1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6c8fc367b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6c8fc367b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106c8fc367b_0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6c8fc367b_0_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6c8fc367b_0_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106c8fc367b_0_1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06c8fc367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06c8fc367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g106c8fc367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6c8fc367b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106c8fc367b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59a3387ae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1059a3387ae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059a3387ae_0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059a3387ae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059a3387ae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1059a3387ae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59a33859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059a338599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1059a338599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59a338599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1059a338599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06c8fc367b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06c8fc367b_0_7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g106c8fc367b_0_7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59a338599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1059a338599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59a338599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59a338599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059a338599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6c8fc367b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6c8fc367b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106c8fc367b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6c8fc367b_0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6c8fc367b_0_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06c8fc367b_0_2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06c8fc367b_0_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06c8fc367b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106c8fc367b_0_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6c8fc367b_0_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6c8fc367b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106c8fc367b_0_1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59a338599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59a338599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1059a338599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6c8fc367b_0_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6c8fc367b_0_1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g106c8fc367b_0_19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59a3387ae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 name="Google Shape;70;g1059a3387ae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6c8fc367b_0_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6c8fc367b_0_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106c8fc367b_0_9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6c8fc367b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6c8fc367b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106c8fc367b_0_1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6c8fc367b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6c8fc367b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g106c8fc367b_0_1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6c8fc367b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6c8fc367b_0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g106c8fc367b_0_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59a3387a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59a3387a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1059a3387ae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685800" y="1438980"/>
            <a:ext cx="7399867" cy="14700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FDB515"/>
              </a:buClr>
              <a:buSzPts val="5000"/>
              <a:buFont typeface="Georgia"/>
              <a:buNone/>
              <a:defRPr b="0" i="0" sz="5000" u="none" cap="none" strike="noStrike">
                <a:solidFill>
                  <a:srgbClr val="FDB515"/>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2"/>
          <p:cNvSpPr txBox="1"/>
          <p:nvPr>
            <p:ph idx="1" type="subTitle"/>
          </p:nvPr>
        </p:nvSpPr>
        <p:spPr>
          <a:xfrm>
            <a:off x="680155" y="2983087"/>
            <a:ext cx="7433733" cy="96802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80"/>
              </a:spcBef>
              <a:spcAft>
                <a:spcPts val="0"/>
              </a:spcAft>
              <a:buClr>
                <a:srgbClr val="FFFFFF"/>
              </a:buClr>
              <a:buSzPts val="2400"/>
              <a:buFont typeface="Arial"/>
              <a:buNone/>
              <a:defRPr b="0" i="0" sz="2400" u="none" cap="none" strike="noStrike">
                <a:solidFill>
                  <a:srgbClr val="FFFFFF"/>
                </a:solidFill>
                <a:latin typeface="Merriweather Sans"/>
                <a:ea typeface="Merriweather Sans"/>
                <a:cs typeface="Merriweather Sans"/>
                <a:sym typeface="Merriweather Sans"/>
              </a:defRPr>
            </a:lvl1pPr>
            <a:lvl2pPr lvl="1" marR="0" rtl="0" algn="ctr">
              <a:spcBef>
                <a:spcPts val="480"/>
              </a:spcBef>
              <a:spcAft>
                <a:spcPts val="0"/>
              </a:spcAft>
              <a:buClr>
                <a:srgbClr val="FECB89"/>
              </a:buClr>
              <a:buSzPts val="2400"/>
              <a:buFont typeface="Arial"/>
              <a:buNone/>
              <a:defRPr b="0" i="0" sz="2400" u="none" cap="none" strike="noStrike">
                <a:solidFill>
                  <a:srgbClr val="FECB89"/>
                </a:solidFill>
                <a:latin typeface="Merriweather Sans"/>
                <a:ea typeface="Merriweather Sans"/>
                <a:cs typeface="Merriweather Sans"/>
                <a:sym typeface="Merriweather Sans"/>
              </a:defRPr>
            </a:lvl2pPr>
            <a:lvl3pPr lvl="2" marR="0" rtl="0" algn="ctr">
              <a:spcBef>
                <a:spcPts val="400"/>
              </a:spcBef>
              <a:spcAft>
                <a:spcPts val="0"/>
              </a:spcAft>
              <a:buClr>
                <a:srgbClr val="FECB89"/>
              </a:buClr>
              <a:buSzPts val="2000"/>
              <a:buFont typeface="Arial"/>
              <a:buNone/>
              <a:defRPr b="0" i="0" sz="2000" u="none" cap="none" strike="noStrike">
                <a:solidFill>
                  <a:srgbClr val="FECB89"/>
                </a:solidFill>
                <a:latin typeface="Merriweather Sans"/>
                <a:ea typeface="Merriweather Sans"/>
                <a:cs typeface="Merriweather Sans"/>
                <a:sym typeface="Merriweather Sans"/>
              </a:defRPr>
            </a:lvl3pPr>
            <a:lvl4pPr lvl="3" marR="0" rtl="0" algn="ctr">
              <a:spcBef>
                <a:spcPts val="360"/>
              </a:spcBef>
              <a:spcAft>
                <a:spcPts val="0"/>
              </a:spcAft>
              <a:buClr>
                <a:srgbClr val="FECB89"/>
              </a:buClr>
              <a:buSzPts val="1800"/>
              <a:buFont typeface="Arial"/>
              <a:buNone/>
              <a:defRPr b="0" i="0" sz="1800" u="none" cap="none" strike="noStrike">
                <a:solidFill>
                  <a:srgbClr val="FECB89"/>
                </a:solidFill>
                <a:latin typeface="Merriweather Sans"/>
                <a:ea typeface="Merriweather Sans"/>
                <a:cs typeface="Merriweather Sans"/>
                <a:sym typeface="Merriweather Sans"/>
              </a:defRPr>
            </a:lvl4pPr>
            <a:lvl5pPr lvl="4" marR="0" rtl="0" algn="ctr">
              <a:spcBef>
                <a:spcPts val="320"/>
              </a:spcBef>
              <a:spcAft>
                <a:spcPts val="0"/>
              </a:spcAft>
              <a:buClr>
                <a:srgbClr val="FECB89"/>
              </a:buClr>
              <a:buSzPts val="1600"/>
              <a:buFont typeface="Arial"/>
              <a:buNone/>
              <a:defRPr b="0" i="0" sz="1600" u="none" cap="none" strike="noStrike">
                <a:solidFill>
                  <a:srgbClr val="FECB89"/>
                </a:solidFill>
                <a:latin typeface="Merriweather Sans"/>
                <a:ea typeface="Merriweather Sans"/>
                <a:cs typeface="Merriweather Sans"/>
                <a:sym typeface="Merriweather Sans"/>
              </a:defRPr>
            </a:lvl5pPr>
            <a:lvl6pPr lvl="5" marR="0" rtl="0" algn="ctr">
              <a:spcBef>
                <a:spcPts val="400"/>
              </a:spcBef>
              <a:spcAft>
                <a:spcPts val="0"/>
              </a:spcAft>
              <a:buClr>
                <a:srgbClr val="FECB89"/>
              </a:buClr>
              <a:buSzPts val="2000"/>
              <a:buFont typeface="Arial"/>
              <a:buNone/>
              <a:defRPr b="0" i="0" sz="2000" u="none" cap="none" strike="noStrike">
                <a:solidFill>
                  <a:srgbClr val="FECB89"/>
                </a:solidFill>
                <a:latin typeface="Calibri"/>
                <a:ea typeface="Calibri"/>
                <a:cs typeface="Calibri"/>
                <a:sym typeface="Calibri"/>
              </a:defRPr>
            </a:lvl6pPr>
            <a:lvl7pPr lvl="6" marR="0" rtl="0" algn="ctr">
              <a:spcBef>
                <a:spcPts val="400"/>
              </a:spcBef>
              <a:spcAft>
                <a:spcPts val="0"/>
              </a:spcAft>
              <a:buClr>
                <a:srgbClr val="FECB89"/>
              </a:buClr>
              <a:buSzPts val="2000"/>
              <a:buFont typeface="Arial"/>
              <a:buNone/>
              <a:defRPr b="0" i="0" sz="2000" u="none" cap="none" strike="noStrike">
                <a:solidFill>
                  <a:srgbClr val="FECB89"/>
                </a:solidFill>
                <a:latin typeface="Calibri"/>
                <a:ea typeface="Calibri"/>
                <a:cs typeface="Calibri"/>
                <a:sym typeface="Calibri"/>
              </a:defRPr>
            </a:lvl7pPr>
            <a:lvl8pPr lvl="7" marR="0" rtl="0" algn="ctr">
              <a:spcBef>
                <a:spcPts val="400"/>
              </a:spcBef>
              <a:spcAft>
                <a:spcPts val="0"/>
              </a:spcAft>
              <a:buClr>
                <a:srgbClr val="FECB89"/>
              </a:buClr>
              <a:buSzPts val="2000"/>
              <a:buFont typeface="Arial"/>
              <a:buNone/>
              <a:defRPr b="0" i="0" sz="2000" u="none" cap="none" strike="noStrike">
                <a:solidFill>
                  <a:srgbClr val="FECB89"/>
                </a:solidFill>
                <a:latin typeface="Calibri"/>
                <a:ea typeface="Calibri"/>
                <a:cs typeface="Calibri"/>
                <a:sym typeface="Calibri"/>
              </a:defRPr>
            </a:lvl8pPr>
            <a:lvl9pPr lvl="8" marR="0" rtl="0" algn="ctr">
              <a:spcBef>
                <a:spcPts val="400"/>
              </a:spcBef>
              <a:spcAft>
                <a:spcPts val="0"/>
              </a:spcAft>
              <a:buClr>
                <a:srgbClr val="FECB89"/>
              </a:buClr>
              <a:buSzPts val="2000"/>
              <a:buFont typeface="Arial"/>
              <a:buNone/>
              <a:defRPr b="0" i="0" sz="2000" u="none" cap="none" strike="noStrike">
                <a:solidFill>
                  <a:srgbClr val="FECB89"/>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5254977" y="1015999"/>
            <a:ext cx="3008313" cy="4049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DB515"/>
              </a:buClr>
              <a:buSzPts val="2000"/>
              <a:buFont typeface="Georgia"/>
              <a:buNone/>
              <a:defRPr b="1" i="0" sz="2000" u="none" cap="none" strike="noStrike">
                <a:solidFill>
                  <a:srgbClr val="FDB515"/>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3"/>
          <p:cNvSpPr txBox="1"/>
          <p:nvPr>
            <p:ph idx="1" type="body"/>
          </p:nvPr>
        </p:nvSpPr>
        <p:spPr>
          <a:xfrm>
            <a:off x="456494" y="1020939"/>
            <a:ext cx="4623506" cy="4059060"/>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lt1"/>
              </a:buClr>
              <a:buSzPts val="2000"/>
              <a:buFont typeface="Arial"/>
              <a:buChar char="•"/>
              <a:defRPr b="0" i="0" sz="2000" u="none" cap="none" strike="noStrike">
                <a:solidFill>
                  <a:schemeClr val="lt1"/>
                </a:solidFill>
                <a:latin typeface="Merriweather Sans"/>
                <a:ea typeface="Merriweather Sans"/>
                <a:cs typeface="Merriweather Sans"/>
                <a:sym typeface="Merriweather Sans"/>
              </a:defRPr>
            </a:lvl1pPr>
            <a:lvl2pPr indent="-342900" lvl="1" marL="914400" marR="0" rtl="0" algn="l">
              <a:spcBef>
                <a:spcPts val="360"/>
              </a:spcBef>
              <a:spcAft>
                <a:spcPts val="0"/>
              </a:spcAft>
              <a:buClr>
                <a:schemeClr val="lt1"/>
              </a:buClr>
              <a:buSzPts val="1800"/>
              <a:buFont typeface="Arial"/>
              <a:buChar char="–"/>
              <a:defRPr b="0" i="0" sz="1800" u="none" cap="none" strike="noStrike">
                <a:solidFill>
                  <a:schemeClr val="lt1"/>
                </a:solidFill>
                <a:latin typeface="Merriweather Sans"/>
                <a:ea typeface="Merriweather Sans"/>
                <a:cs typeface="Merriweather Sans"/>
                <a:sym typeface="Merriweather Sans"/>
              </a:defRPr>
            </a:lvl2pPr>
            <a:lvl3pPr indent="-330200" lvl="2" marL="1371600" marR="0" rtl="0" algn="l">
              <a:spcBef>
                <a:spcPts val="320"/>
              </a:spcBef>
              <a:spcAft>
                <a:spcPts val="0"/>
              </a:spcAft>
              <a:buClr>
                <a:schemeClr val="lt1"/>
              </a:buClr>
              <a:buSzPts val="1600"/>
              <a:buFont typeface="Arial"/>
              <a:buChar char="•"/>
              <a:defRPr b="0" i="0" sz="1600" u="none" cap="none" strike="noStrike">
                <a:solidFill>
                  <a:schemeClr val="lt1"/>
                </a:solidFill>
                <a:latin typeface="Merriweather Sans"/>
                <a:ea typeface="Merriweather Sans"/>
                <a:cs typeface="Merriweather Sans"/>
                <a:sym typeface="Merriweather Sans"/>
              </a:defRPr>
            </a:lvl3pPr>
            <a:lvl4pPr indent="-317500" lvl="3" marL="1828800" marR="0" rtl="0" algn="l">
              <a:spcBef>
                <a:spcPts val="280"/>
              </a:spcBef>
              <a:spcAft>
                <a:spcPts val="0"/>
              </a:spcAft>
              <a:buClr>
                <a:schemeClr val="lt1"/>
              </a:buClr>
              <a:buSzPts val="1400"/>
              <a:buFont typeface="Arial"/>
              <a:buChar char="–"/>
              <a:defRPr b="0" i="0" sz="1400" u="none" cap="none" strike="noStrike">
                <a:solidFill>
                  <a:schemeClr val="lt1"/>
                </a:solidFill>
                <a:latin typeface="Merriweather Sans"/>
                <a:ea typeface="Merriweather Sans"/>
                <a:cs typeface="Merriweather Sans"/>
                <a:sym typeface="Merriweather Sans"/>
              </a:defRPr>
            </a:lvl4pPr>
            <a:lvl5pPr indent="-304800" lvl="4" marL="2286000" marR="0" rtl="0" algn="l">
              <a:spcBef>
                <a:spcPts val="240"/>
              </a:spcBef>
              <a:spcAft>
                <a:spcPts val="0"/>
              </a:spcAft>
              <a:buClr>
                <a:schemeClr val="lt1"/>
              </a:buClr>
              <a:buSzPts val="1200"/>
              <a:buFont typeface="Arial"/>
              <a:buChar char="»"/>
              <a:defRPr b="0" i="0" sz="1200" u="none" cap="none" strike="noStrike">
                <a:solidFill>
                  <a:schemeClr val="lt1"/>
                </a:solidFill>
                <a:latin typeface="Merriweather Sans"/>
                <a:ea typeface="Merriweather Sans"/>
                <a:cs typeface="Merriweather Sans"/>
                <a:sym typeface="Merriweather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 name="Google Shape;22;p3"/>
          <p:cNvSpPr txBox="1"/>
          <p:nvPr>
            <p:ph idx="2" type="body"/>
          </p:nvPr>
        </p:nvSpPr>
        <p:spPr>
          <a:xfrm>
            <a:off x="5254977" y="1533878"/>
            <a:ext cx="3008313" cy="357434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lt1"/>
              </a:buClr>
              <a:buSzPts val="1400"/>
              <a:buFont typeface="Arial"/>
              <a:buNone/>
              <a:defRPr b="0" i="0" sz="1400" u="none" cap="none" strike="noStrike">
                <a:solidFill>
                  <a:schemeClr val="lt1"/>
                </a:solidFill>
                <a:latin typeface="Merriweather Sans"/>
                <a:ea typeface="Merriweather Sans"/>
                <a:cs typeface="Merriweather Sans"/>
                <a:sym typeface="Merriweather Sans"/>
              </a:defRPr>
            </a:lvl1pPr>
            <a:lvl2pPr indent="-228600" lvl="1" marL="914400" marR="0" rtl="0" algn="l">
              <a:spcBef>
                <a:spcPts val="240"/>
              </a:spcBef>
              <a:spcAft>
                <a:spcPts val="0"/>
              </a:spcAft>
              <a:buClr>
                <a:schemeClr val="lt1"/>
              </a:buClr>
              <a:buSzPts val="1200"/>
              <a:buFont typeface="Arial"/>
              <a:buNone/>
              <a:defRPr b="0" i="0" sz="1200" u="none" cap="none" strike="noStrike">
                <a:solidFill>
                  <a:schemeClr val="lt1"/>
                </a:solidFill>
                <a:latin typeface="Merriweather Sans"/>
                <a:ea typeface="Merriweather Sans"/>
                <a:cs typeface="Merriweather Sans"/>
                <a:sym typeface="Merriweather Sans"/>
              </a:defRPr>
            </a:lvl2pPr>
            <a:lvl3pPr indent="-228600" lvl="2" marL="1371600" marR="0" rtl="0" algn="l">
              <a:spcBef>
                <a:spcPts val="200"/>
              </a:spcBef>
              <a:spcAft>
                <a:spcPts val="0"/>
              </a:spcAft>
              <a:buClr>
                <a:schemeClr val="lt1"/>
              </a:buClr>
              <a:buSzPts val="1000"/>
              <a:buFont typeface="Arial"/>
              <a:buNone/>
              <a:defRPr b="0" i="0" sz="1000" u="none" cap="none" strike="noStrike">
                <a:solidFill>
                  <a:schemeClr val="lt1"/>
                </a:solidFill>
                <a:latin typeface="Merriweather Sans"/>
                <a:ea typeface="Merriweather Sans"/>
                <a:cs typeface="Merriweather Sans"/>
                <a:sym typeface="Merriweather Sans"/>
              </a:defRPr>
            </a:lvl3pPr>
            <a:lvl4pPr indent="-228600" lvl="3" marL="1828800" marR="0" rtl="0" algn="l">
              <a:spcBef>
                <a:spcPts val="180"/>
              </a:spcBef>
              <a:spcAft>
                <a:spcPts val="0"/>
              </a:spcAft>
              <a:buClr>
                <a:schemeClr val="lt1"/>
              </a:buClr>
              <a:buSzPts val="900"/>
              <a:buFont typeface="Arial"/>
              <a:buNone/>
              <a:defRPr b="0" i="0" sz="900" u="none" cap="none" strike="noStrike">
                <a:solidFill>
                  <a:schemeClr val="lt1"/>
                </a:solidFill>
                <a:latin typeface="Merriweather Sans"/>
                <a:ea typeface="Merriweather Sans"/>
                <a:cs typeface="Merriweather Sans"/>
                <a:sym typeface="Merriweather Sans"/>
              </a:defRPr>
            </a:lvl4pPr>
            <a:lvl5pPr indent="-228600" lvl="4" marL="2286000" marR="0" rtl="0" algn="l">
              <a:spcBef>
                <a:spcPts val="180"/>
              </a:spcBef>
              <a:spcAft>
                <a:spcPts val="0"/>
              </a:spcAft>
              <a:buClr>
                <a:schemeClr val="lt1"/>
              </a:buClr>
              <a:buSzPts val="900"/>
              <a:buFont typeface="Arial"/>
              <a:buNone/>
              <a:defRPr b="0" i="0" sz="900" u="none" cap="none" strike="noStrike">
                <a:solidFill>
                  <a:schemeClr val="lt1"/>
                </a:solidFill>
                <a:latin typeface="Merriweather Sans"/>
                <a:ea typeface="Merriweather Sans"/>
                <a:cs typeface="Merriweather Sans"/>
                <a:sym typeface="Merriweather Sans"/>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23" name="Google Shape;23;p3"/>
          <p:cNvSpPr txBox="1"/>
          <p:nvPr>
            <p:ph idx="3" type="body"/>
          </p:nvPr>
        </p:nvSpPr>
        <p:spPr>
          <a:xfrm>
            <a:off x="457200" y="316782"/>
            <a:ext cx="3451578" cy="48801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rgbClr val="FDB515"/>
              </a:buClr>
              <a:buSzPts val="1800"/>
              <a:buFont typeface="Arial"/>
              <a:buNone/>
              <a:defRPr b="1" i="0" sz="1800" u="none" cap="none" strike="noStrike">
                <a:solidFill>
                  <a:srgbClr val="FDB515"/>
                </a:solidFill>
                <a:latin typeface="Georgia"/>
                <a:ea typeface="Georgia"/>
                <a:cs typeface="Georgia"/>
                <a:sym typeface="Georgia"/>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Merriweather Sans"/>
                <a:ea typeface="Merriweather Sans"/>
                <a:cs typeface="Merriweather Sans"/>
                <a:sym typeface="Merriweather Sans"/>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Merriweather Sans"/>
                <a:ea typeface="Merriweather Sans"/>
                <a:cs typeface="Merriweather Sans"/>
                <a:sym typeface="Merriweather Sans"/>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Merriweather Sans"/>
                <a:ea typeface="Merriweather Sans"/>
                <a:cs typeface="Merriweather Sans"/>
                <a:sym typeface="Merriweather Sans"/>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Merriweather Sans"/>
                <a:ea typeface="Merriweather Sans"/>
                <a:cs typeface="Merriweather Sans"/>
                <a:sym typeface="Merriweather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4" type="body"/>
          </p:nvPr>
        </p:nvSpPr>
        <p:spPr>
          <a:xfrm>
            <a:off x="3797031" y="312434"/>
            <a:ext cx="2238375" cy="49236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chemeClr val="lt1"/>
              </a:buClr>
              <a:buSzPts val="1800"/>
              <a:buFont typeface="Arial"/>
              <a:buNone/>
              <a:defRPr b="1" i="0" sz="1800" u="none" cap="none" strike="noStrike">
                <a:solidFill>
                  <a:schemeClr val="lt1"/>
                </a:solidFill>
                <a:latin typeface="Georgia"/>
                <a:ea typeface="Georgia"/>
                <a:cs typeface="Georgia"/>
                <a:sym typeface="Georgia"/>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Merriweather Sans"/>
                <a:ea typeface="Merriweather Sans"/>
                <a:cs typeface="Merriweather Sans"/>
                <a:sym typeface="Merriweather Sans"/>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Merriweather Sans"/>
                <a:ea typeface="Merriweather Sans"/>
                <a:cs typeface="Merriweather Sans"/>
                <a:sym typeface="Merriweather Sans"/>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Merriweather Sans"/>
                <a:ea typeface="Merriweather Sans"/>
                <a:cs typeface="Merriweather Sans"/>
                <a:sym typeface="Merriweather Sans"/>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Merriweather Sans"/>
                <a:ea typeface="Merriweather Sans"/>
                <a:cs typeface="Merriweather Sans"/>
                <a:sym typeface="Merriweather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 name="Google Shape;25;p3"/>
          <p:cNvSpPr txBox="1"/>
          <p:nvPr/>
        </p:nvSpPr>
        <p:spPr>
          <a:xfrm>
            <a:off x="8113889" y="6406444"/>
            <a:ext cx="103011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rgbClr val="FFFFFF"/>
                </a:solidFill>
                <a:latin typeface="Merriweather Sans"/>
                <a:ea typeface="Merriweather Sans"/>
                <a:cs typeface="Merriweather Sans"/>
                <a:sym typeface="Merriweather Sans"/>
              </a:rPr>
              <a:t>‹#›</a:t>
            </a:fld>
            <a:endParaRPr sz="1200">
              <a:solidFill>
                <a:srgbClr val="FFFFFF"/>
              </a:solidFill>
              <a:latin typeface="Merriweather Sans"/>
              <a:ea typeface="Merriweather Sans"/>
              <a:cs typeface="Merriweather Sans"/>
              <a:sym typeface="Merriweather Sans"/>
            </a:endParaRPr>
          </a:p>
        </p:txBody>
      </p:sp>
      <p:sp>
        <p:nvSpPr>
          <p:cNvPr id="26" name="Google Shape;26;p3"/>
          <p:cNvSpPr txBox="1"/>
          <p:nvPr>
            <p:ph idx="11" type="ftr"/>
          </p:nvPr>
        </p:nvSpPr>
        <p:spPr>
          <a:xfrm>
            <a:off x="5553288" y="6340824"/>
            <a:ext cx="2348159" cy="376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4"/>
          <p:cNvSpPr txBox="1"/>
          <p:nvPr>
            <p:ph type="title"/>
          </p:nvPr>
        </p:nvSpPr>
        <p:spPr>
          <a:xfrm>
            <a:off x="457200" y="1277408"/>
            <a:ext cx="8229600" cy="11430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FDB515"/>
              </a:buClr>
              <a:buSzPts val="4200"/>
              <a:buFont typeface="Georgia"/>
              <a:buNone/>
              <a:defRPr b="0" i="0" sz="4200" u="none" cap="none" strike="noStrike">
                <a:solidFill>
                  <a:srgbClr val="FDB515"/>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4"/>
          <p:cNvSpPr txBox="1"/>
          <p:nvPr>
            <p:ph idx="1" type="body"/>
          </p:nvPr>
        </p:nvSpPr>
        <p:spPr>
          <a:xfrm>
            <a:off x="457200" y="2454805"/>
            <a:ext cx="8229600" cy="2526418"/>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lt1"/>
              </a:buClr>
              <a:buSzPts val="2000"/>
              <a:buFont typeface="Arial"/>
              <a:buChar char="•"/>
              <a:defRPr b="0" i="0" sz="2000" u="none" cap="none" strike="noStrike">
                <a:solidFill>
                  <a:schemeClr val="lt1"/>
                </a:solidFill>
                <a:latin typeface="Merriweather Sans"/>
                <a:ea typeface="Merriweather Sans"/>
                <a:cs typeface="Merriweather Sans"/>
                <a:sym typeface="Merriweather Sans"/>
              </a:defRPr>
            </a:lvl1pPr>
            <a:lvl2pPr indent="-342900" lvl="1" marL="914400" marR="0" rtl="0" algn="l">
              <a:spcBef>
                <a:spcPts val="360"/>
              </a:spcBef>
              <a:spcAft>
                <a:spcPts val="0"/>
              </a:spcAft>
              <a:buClr>
                <a:schemeClr val="lt1"/>
              </a:buClr>
              <a:buSzPts val="1800"/>
              <a:buFont typeface="Arial"/>
              <a:buChar char="–"/>
              <a:defRPr b="0" i="0" sz="1800" u="none" cap="none" strike="noStrike">
                <a:solidFill>
                  <a:schemeClr val="lt1"/>
                </a:solidFill>
                <a:latin typeface="Merriweather Sans"/>
                <a:ea typeface="Merriweather Sans"/>
                <a:cs typeface="Merriweather Sans"/>
                <a:sym typeface="Merriweather Sans"/>
              </a:defRPr>
            </a:lvl2pPr>
            <a:lvl3pPr indent="-330200" lvl="2" marL="1371600" marR="0" rtl="0" algn="l">
              <a:spcBef>
                <a:spcPts val="320"/>
              </a:spcBef>
              <a:spcAft>
                <a:spcPts val="0"/>
              </a:spcAft>
              <a:buClr>
                <a:schemeClr val="lt1"/>
              </a:buClr>
              <a:buSzPts val="1600"/>
              <a:buFont typeface="Arial"/>
              <a:buChar char="•"/>
              <a:defRPr b="0" i="0" sz="1600" u="none" cap="none" strike="noStrike">
                <a:solidFill>
                  <a:schemeClr val="lt1"/>
                </a:solidFill>
                <a:latin typeface="Merriweather Sans"/>
                <a:ea typeface="Merriweather Sans"/>
                <a:cs typeface="Merriweather Sans"/>
                <a:sym typeface="Merriweather Sans"/>
              </a:defRPr>
            </a:lvl3pPr>
            <a:lvl4pPr indent="-317500" lvl="3" marL="1828800" marR="0" rtl="0" algn="l">
              <a:spcBef>
                <a:spcPts val="280"/>
              </a:spcBef>
              <a:spcAft>
                <a:spcPts val="0"/>
              </a:spcAft>
              <a:buClr>
                <a:schemeClr val="lt1"/>
              </a:buClr>
              <a:buSzPts val="1400"/>
              <a:buFont typeface="Arial"/>
              <a:buChar char="–"/>
              <a:defRPr b="0" i="0" sz="1400" u="none" cap="none" strike="noStrike">
                <a:solidFill>
                  <a:schemeClr val="lt1"/>
                </a:solidFill>
                <a:latin typeface="Merriweather Sans"/>
                <a:ea typeface="Merriweather Sans"/>
                <a:cs typeface="Merriweather Sans"/>
                <a:sym typeface="Merriweather Sans"/>
              </a:defRPr>
            </a:lvl4pPr>
            <a:lvl5pPr indent="-304800" lvl="4" marL="2286000" marR="0" rtl="0" algn="l">
              <a:spcBef>
                <a:spcPts val="240"/>
              </a:spcBef>
              <a:spcAft>
                <a:spcPts val="0"/>
              </a:spcAft>
              <a:buClr>
                <a:schemeClr val="lt1"/>
              </a:buClr>
              <a:buSzPts val="1200"/>
              <a:buFont typeface="Arial"/>
              <a:buChar char="»"/>
              <a:defRPr b="0" i="0" sz="1200" u="none" cap="none" strike="noStrike">
                <a:solidFill>
                  <a:schemeClr val="lt1"/>
                </a:solidFill>
                <a:latin typeface="Merriweather Sans"/>
                <a:ea typeface="Merriweather Sans"/>
                <a:cs typeface="Merriweather Sans"/>
                <a:sym typeface="Merriweather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0" name="Google Shape;30;p4"/>
          <p:cNvSpPr txBox="1"/>
          <p:nvPr>
            <p:ph idx="2" type="body"/>
          </p:nvPr>
        </p:nvSpPr>
        <p:spPr>
          <a:xfrm>
            <a:off x="457200" y="316782"/>
            <a:ext cx="3451578" cy="48801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rgbClr val="FDB515"/>
              </a:buClr>
              <a:buSzPts val="1800"/>
              <a:buFont typeface="Arial"/>
              <a:buNone/>
              <a:defRPr b="1" i="0" sz="1800" u="none" cap="none" strike="noStrike">
                <a:solidFill>
                  <a:srgbClr val="FDB515"/>
                </a:solidFill>
                <a:latin typeface="Georgia"/>
                <a:ea typeface="Georgia"/>
                <a:cs typeface="Georgia"/>
                <a:sym typeface="Georgia"/>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Merriweather Sans"/>
                <a:ea typeface="Merriweather Sans"/>
                <a:cs typeface="Merriweather Sans"/>
                <a:sym typeface="Merriweather Sans"/>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Merriweather Sans"/>
                <a:ea typeface="Merriweather Sans"/>
                <a:cs typeface="Merriweather Sans"/>
                <a:sym typeface="Merriweather Sans"/>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Merriweather Sans"/>
                <a:ea typeface="Merriweather Sans"/>
                <a:cs typeface="Merriweather Sans"/>
                <a:sym typeface="Merriweather Sans"/>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Merriweather Sans"/>
                <a:ea typeface="Merriweather Sans"/>
                <a:cs typeface="Merriweather Sans"/>
                <a:sym typeface="Merriweather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 name="Google Shape;31;p4"/>
          <p:cNvSpPr txBox="1"/>
          <p:nvPr>
            <p:ph idx="3" type="body"/>
          </p:nvPr>
        </p:nvSpPr>
        <p:spPr>
          <a:xfrm>
            <a:off x="3797031" y="312434"/>
            <a:ext cx="2238375" cy="49236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chemeClr val="lt1"/>
              </a:buClr>
              <a:buSzPts val="1800"/>
              <a:buFont typeface="Arial"/>
              <a:buNone/>
              <a:defRPr b="1" i="0" sz="1800" u="none" cap="none" strike="noStrike">
                <a:solidFill>
                  <a:schemeClr val="lt1"/>
                </a:solidFill>
                <a:latin typeface="Georgia"/>
                <a:ea typeface="Georgia"/>
                <a:cs typeface="Georgia"/>
                <a:sym typeface="Georgia"/>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Merriweather Sans"/>
                <a:ea typeface="Merriweather Sans"/>
                <a:cs typeface="Merriweather Sans"/>
                <a:sym typeface="Merriweather Sans"/>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Merriweather Sans"/>
                <a:ea typeface="Merriweather Sans"/>
                <a:cs typeface="Merriweather Sans"/>
                <a:sym typeface="Merriweather Sans"/>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Merriweather Sans"/>
                <a:ea typeface="Merriweather Sans"/>
                <a:cs typeface="Merriweather Sans"/>
                <a:sym typeface="Merriweather Sans"/>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Merriweather Sans"/>
                <a:ea typeface="Merriweather Sans"/>
                <a:cs typeface="Merriweather Sans"/>
                <a:sym typeface="Merriweather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2" name="Google Shape;32;p4"/>
          <p:cNvSpPr txBox="1"/>
          <p:nvPr/>
        </p:nvSpPr>
        <p:spPr>
          <a:xfrm>
            <a:off x="8113889" y="6406444"/>
            <a:ext cx="103011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FFFFFF"/>
                </a:solidFill>
                <a:latin typeface="Merriweather Sans"/>
                <a:ea typeface="Merriweather Sans"/>
                <a:cs typeface="Merriweather Sans"/>
                <a:sym typeface="Merriweather Sans"/>
              </a:rPr>
              <a:t>‹#›</a:t>
            </a:fld>
            <a:endParaRPr sz="1200">
              <a:solidFill>
                <a:srgbClr val="FFFFFF"/>
              </a:solidFill>
              <a:latin typeface="Merriweather Sans"/>
              <a:ea typeface="Merriweather Sans"/>
              <a:cs typeface="Merriweather Sans"/>
              <a:sym typeface="Merriweather Sans"/>
            </a:endParaRPr>
          </a:p>
        </p:txBody>
      </p:sp>
      <p:sp>
        <p:nvSpPr>
          <p:cNvPr id="33" name="Google Shape;33;p4"/>
          <p:cNvSpPr txBox="1"/>
          <p:nvPr>
            <p:ph idx="11" type="ftr"/>
          </p:nvPr>
        </p:nvSpPr>
        <p:spPr>
          <a:xfrm>
            <a:off x="5553288" y="6340824"/>
            <a:ext cx="2348159" cy="376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4" name="Shape 34"/>
        <p:cNvGrpSpPr/>
        <p:nvPr/>
      </p:nvGrpSpPr>
      <p:grpSpPr>
        <a:xfrm>
          <a:off x="0" y="0"/>
          <a:ext cx="0" cy="0"/>
          <a:chOff x="0" y="0"/>
          <a:chExt cx="0" cy="0"/>
        </a:xfrm>
      </p:grpSpPr>
      <p:sp>
        <p:nvSpPr>
          <p:cNvPr id="35" name="Google Shape;35;p5"/>
          <p:cNvSpPr txBox="1"/>
          <p:nvPr>
            <p:ph type="title"/>
          </p:nvPr>
        </p:nvSpPr>
        <p:spPr>
          <a:xfrm>
            <a:off x="457200" y="1058327"/>
            <a:ext cx="3008313" cy="4049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DB515"/>
              </a:buClr>
              <a:buSzPts val="2000"/>
              <a:buFont typeface="Georgia"/>
              <a:buNone/>
              <a:defRPr b="1" i="0" sz="2000" u="none" cap="none" strike="noStrike">
                <a:solidFill>
                  <a:srgbClr val="FDB515"/>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5"/>
          <p:cNvSpPr txBox="1"/>
          <p:nvPr>
            <p:ph idx="1" type="body"/>
          </p:nvPr>
        </p:nvSpPr>
        <p:spPr>
          <a:xfrm>
            <a:off x="3575050" y="1091489"/>
            <a:ext cx="4877506" cy="4256622"/>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440"/>
              </a:spcBef>
              <a:spcAft>
                <a:spcPts val="0"/>
              </a:spcAft>
              <a:buClr>
                <a:schemeClr val="lt1"/>
              </a:buClr>
              <a:buSzPts val="2200"/>
              <a:buFont typeface="Arial"/>
              <a:buChar char="•"/>
              <a:defRPr b="0" i="0" sz="2200" u="none" cap="none" strike="noStrike">
                <a:solidFill>
                  <a:schemeClr val="lt1"/>
                </a:solidFill>
                <a:latin typeface="Merriweather Sans"/>
                <a:ea typeface="Merriweather Sans"/>
                <a:cs typeface="Merriweather Sans"/>
                <a:sym typeface="Merriweather Sans"/>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Merriweather Sans"/>
                <a:ea typeface="Merriweather Sans"/>
                <a:cs typeface="Merriweather Sans"/>
                <a:sym typeface="Merriweather Sans"/>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Merriweather Sans"/>
                <a:ea typeface="Merriweather Sans"/>
                <a:cs typeface="Merriweather Sans"/>
                <a:sym typeface="Merriweather Sans"/>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Merriweather Sans"/>
                <a:ea typeface="Merriweather Sans"/>
                <a:cs typeface="Merriweather Sans"/>
                <a:sym typeface="Merriweather Sans"/>
              </a:defRPr>
            </a:lvl4pPr>
            <a:lvl5pPr indent="-317500" lvl="4" marL="2286000" marR="0" rtl="0" algn="l">
              <a:spcBef>
                <a:spcPts val="280"/>
              </a:spcBef>
              <a:spcAft>
                <a:spcPts val="0"/>
              </a:spcAft>
              <a:buClr>
                <a:schemeClr val="lt1"/>
              </a:buClr>
              <a:buSzPts val="1400"/>
              <a:buFont typeface="Arial"/>
              <a:buChar char="»"/>
              <a:defRPr b="0" i="0" sz="1400" u="none" cap="none" strike="noStrike">
                <a:solidFill>
                  <a:schemeClr val="lt1"/>
                </a:solidFill>
                <a:latin typeface="Merriweather Sans"/>
                <a:ea typeface="Merriweather Sans"/>
                <a:cs typeface="Merriweather Sans"/>
                <a:sym typeface="Merriweather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txBox="1"/>
          <p:nvPr>
            <p:ph idx="2" type="body"/>
          </p:nvPr>
        </p:nvSpPr>
        <p:spPr>
          <a:xfrm>
            <a:off x="457200" y="1547983"/>
            <a:ext cx="3008313" cy="378601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lt1"/>
              </a:buClr>
              <a:buSzPts val="1400"/>
              <a:buFont typeface="Arial"/>
              <a:buNone/>
              <a:defRPr b="0" i="0" sz="1400" u="none" cap="none" strike="noStrike">
                <a:solidFill>
                  <a:schemeClr val="lt1"/>
                </a:solidFill>
                <a:latin typeface="Merriweather Sans"/>
                <a:ea typeface="Merriweather Sans"/>
                <a:cs typeface="Merriweather Sans"/>
                <a:sym typeface="Merriweather Sans"/>
              </a:defRPr>
            </a:lvl1pPr>
            <a:lvl2pPr indent="-228600" lvl="1" marL="914400" marR="0" rtl="0" algn="l">
              <a:spcBef>
                <a:spcPts val="240"/>
              </a:spcBef>
              <a:spcAft>
                <a:spcPts val="0"/>
              </a:spcAft>
              <a:buClr>
                <a:schemeClr val="lt1"/>
              </a:buClr>
              <a:buSzPts val="1200"/>
              <a:buFont typeface="Arial"/>
              <a:buNone/>
              <a:defRPr b="0" i="0" sz="1200" u="none" cap="none" strike="noStrike">
                <a:solidFill>
                  <a:schemeClr val="lt1"/>
                </a:solidFill>
                <a:latin typeface="Merriweather Sans"/>
                <a:ea typeface="Merriweather Sans"/>
                <a:cs typeface="Merriweather Sans"/>
                <a:sym typeface="Merriweather Sans"/>
              </a:defRPr>
            </a:lvl2pPr>
            <a:lvl3pPr indent="-228600" lvl="2" marL="1371600" marR="0" rtl="0" algn="l">
              <a:spcBef>
                <a:spcPts val="200"/>
              </a:spcBef>
              <a:spcAft>
                <a:spcPts val="0"/>
              </a:spcAft>
              <a:buClr>
                <a:schemeClr val="lt1"/>
              </a:buClr>
              <a:buSzPts val="1000"/>
              <a:buFont typeface="Arial"/>
              <a:buNone/>
              <a:defRPr b="0" i="0" sz="1000" u="none" cap="none" strike="noStrike">
                <a:solidFill>
                  <a:schemeClr val="lt1"/>
                </a:solidFill>
                <a:latin typeface="Merriweather Sans"/>
                <a:ea typeface="Merriweather Sans"/>
                <a:cs typeface="Merriweather Sans"/>
                <a:sym typeface="Merriweather Sans"/>
              </a:defRPr>
            </a:lvl3pPr>
            <a:lvl4pPr indent="-228600" lvl="3" marL="1828800" marR="0" rtl="0" algn="l">
              <a:spcBef>
                <a:spcPts val="180"/>
              </a:spcBef>
              <a:spcAft>
                <a:spcPts val="0"/>
              </a:spcAft>
              <a:buClr>
                <a:schemeClr val="lt1"/>
              </a:buClr>
              <a:buSzPts val="900"/>
              <a:buFont typeface="Arial"/>
              <a:buNone/>
              <a:defRPr b="0" i="0" sz="900" u="none" cap="none" strike="noStrike">
                <a:solidFill>
                  <a:schemeClr val="lt1"/>
                </a:solidFill>
                <a:latin typeface="Merriweather Sans"/>
                <a:ea typeface="Merriweather Sans"/>
                <a:cs typeface="Merriweather Sans"/>
                <a:sym typeface="Merriweather Sans"/>
              </a:defRPr>
            </a:lvl4pPr>
            <a:lvl5pPr indent="-228600" lvl="4" marL="2286000" marR="0" rtl="0" algn="l">
              <a:spcBef>
                <a:spcPts val="180"/>
              </a:spcBef>
              <a:spcAft>
                <a:spcPts val="0"/>
              </a:spcAft>
              <a:buClr>
                <a:schemeClr val="lt1"/>
              </a:buClr>
              <a:buSzPts val="900"/>
              <a:buFont typeface="Arial"/>
              <a:buNone/>
              <a:defRPr b="0" i="0" sz="900" u="none" cap="none" strike="noStrike">
                <a:solidFill>
                  <a:schemeClr val="lt1"/>
                </a:solidFill>
                <a:latin typeface="Merriweather Sans"/>
                <a:ea typeface="Merriweather Sans"/>
                <a:cs typeface="Merriweather Sans"/>
                <a:sym typeface="Merriweather Sans"/>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38" name="Google Shape;38;p5"/>
          <p:cNvSpPr txBox="1"/>
          <p:nvPr>
            <p:ph idx="3" type="body"/>
          </p:nvPr>
        </p:nvSpPr>
        <p:spPr>
          <a:xfrm>
            <a:off x="457200" y="316782"/>
            <a:ext cx="3451578" cy="48801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rgbClr val="FDB515"/>
              </a:buClr>
              <a:buSzPts val="1800"/>
              <a:buFont typeface="Arial"/>
              <a:buNone/>
              <a:defRPr b="1" i="0" sz="1800" u="none" cap="none" strike="noStrike">
                <a:solidFill>
                  <a:srgbClr val="FDB515"/>
                </a:solidFill>
                <a:latin typeface="Georgia"/>
                <a:ea typeface="Georgia"/>
                <a:cs typeface="Georgia"/>
                <a:sym typeface="Georgia"/>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Merriweather Sans"/>
                <a:ea typeface="Merriweather Sans"/>
                <a:cs typeface="Merriweather Sans"/>
                <a:sym typeface="Merriweather Sans"/>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Merriweather Sans"/>
                <a:ea typeface="Merriweather Sans"/>
                <a:cs typeface="Merriweather Sans"/>
                <a:sym typeface="Merriweather Sans"/>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Merriweather Sans"/>
                <a:ea typeface="Merriweather Sans"/>
                <a:cs typeface="Merriweather Sans"/>
                <a:sym typeface="Merriweather Sans"/>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Merriweather Sans"/>
                <a:ea typeface="Merriweather Sans"/>
                <a:cs typeface="Merriweather Sans"/>
                <a:sym typeface="Merriweather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9" name="Google Shape;39;p5"/>
          <p:cNvSpPr txBox="1"/>
          <p:nvPr>
            <p:ph idx="4" type="body"/>
          </p:nvPr>
        </p:nvSpPr>
        <p:spPr>
          <a:xfrm>
            <a:off x="3797031" y="312434"/>
            <a:ext cx="2238375" cy="49236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Clr>
                <a:schemeClr val="lt1"/>
              </a:buClr>
              <a:buSzPts val="1800"/>
              <a:buFont typeface="Arial"/>
              <a:buNone/>
              <a:defRPr b="1" i="0" sz="1800" u="none" cap="none" strike="noStrike">
                <a:solidFill>
                  <a:schemeClr val="lt1"/>
                </a:solidFill>
                <a:latin typeface="Georgia"/>
                <a:ea typeface="Georgia"/>
                <a:cs typeface="Georgia"/>
                <a:sym typeface="Georgia"/>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Merriweather Sans"/>
                <a:ea typeface="Merriweather Sans"/>
                <a:cs typeface="Merriweather Sans"/>
                <a:sym typeface="Merriweather Sans"/>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Merriweather Sans"/>
                <a:ea typeface="Merriweather Sans"/>
                <a:cs typeface="Merriweather Sans"/>
                <a:sym typeface="Merriweather Sans"/>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Merriweather Sans"/>
                <a:ea typeface="Merriweather Sans"/>
                <a:cs typeface="Merriweather Sans"/>
                <a:sym typeface="Merriweather Sans"/>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Merriweather Sans"/>
                <a:ea typeface="Merriweather Sans"/>
                <a:cs typeface="Merriweather Sans"/>
                <a:sym typeface="Merriweather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txBox="1"/>
          <p:nvPr/>
        </p:nvSpPr>
        <p:spPr>
          <a:xfrm>
            <a:off x="8113889" y="6406444"/>
            <a:ext cx="103011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FFFFFF"/>
                </a:solidFill>
                <a:latin typeface="Merriweather Sans"/>
                <a:ea typeface="Merriweather Sans"/>
                <a:cs typeface="Merriweather Sans"/>
                <a:sym typeface="Merriweather Sans"/>
              </a:rPr>
              <a:t>‹#›</a:t>
            </a:fld>
            <a:endParaRPr sz="1200">
              <a:solidFill>
                <a:srgbClr val="FFFFFF"/>
              </a:solidFill>
              <a:latin typeface="Merriweather Sans"/>
              <a:ea typeface="Merriweather Sans"/>
              <a:cs typeface="Merriweather Sans"/>
              <a:sym typeface="Merriweather Sans"/>
            </a:endParaRPr>
          </a:p>
        </p:txBody>
      </p:sp>
      <p:sp>
        <p:nvSpPr>
          <p:cNvPr id="41" name="Google Shape;41;p5"/>
          <p:cNvSpPr txBox="1"/>
          <p:nvPr>
            <p:ph idx="11" type="ftr"/>
          </p:nvPr>
        </p:nvSpPr>
        <p:spPr>
          <a:xfrm>
            <a:off x="5553288" y="6340824"/>
            <a:ext cx="2348159" cy="376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2" name="Shape 42"/>
        <p:cNvGrpSpPr/>
        <p:nvPr/>
      </p:nvGrpSpPr>
      <p:grpSpPr>
        <a:xfrm>
          <a:off x="0" y="0"/>
          <a:ext cx="0" cy="0"/>
          <a:chOff x="0" y="0"/>
          <a:chExt cx="0" cy="0"/>
        </a:xfrm>
      </p:grpSpPr>
      <p:sp>
        <p:nvSpPr>
          <p:cNvPr id="43" name="Google Shape;43;p6"/>
          <p:cNvSpPr txBox="1"/>
          <p:nvPr>
            <p:ph type="title"/>
          </p:nvPr>
        </p:nvSpPr>
        <p:spPr>
          <a:xfrm>
            <a:off x="268288" y="377049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DB515"/>
              </a:buClr>
              <a:buSzPts val="2000"/>
              <a:buFont typeface="Georgia"/>
              <a:buNone/>
              <a:defRPr b="1" i="0" sz="2000" u="none" cap="none" strike="noStrike">
                <a:solidFill>
                  <a:srgbClr val="FDB515"/>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6"/>
          <p:cNvSpPr/>
          <p:nvPr>
            <p:ph idx="2" type="pic"/>
          </p:nvPr>
        </p:nvSpPr>
        <p:spPr>
          <a:xfrm>
            <a:off x="268288" y="330552"/>
            <a:ext cx="6462712" cy="3394781"/>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lt1"/>
              </a:buClr>
              <a:buSzPts val="3200"/>
              <a:buFont typeface="Arial"/>
              <a:buNone/>
              <a:defRPr b="0" i="0" sz="3200" u="none" cap="none" strike="noStrike">
                <a:solidFill>
                  <a:schemeClr val="lt1"/>
                </a:solidFill>
                <a:latin typeface="Merriweather Sans"/>
                <a:ea typeface="Merriweather Sans"/>
                <a:cs typeface="Merriweather Sans"/>
                <a:sym typeface="Merriweather Sans"/>
              </a:defRPr>
            </a:lvl1pPr>
            <a:lvl2pPr lvl="1" marR="0" rtl="0" algn="l">
              <a:spcBef>
                <a:spcPts val="560"/>
              </a:spcBef>
              <a:spcAft>
                <a:spcPts val="0"/>
              </a:spcAft>
              <a:buClr>
                <a:schemeClr val="lt1"/>
              </a:buClr>
              <a:buSzPts val="2800"/>
              <a:buFont typeface="Arial"/>
              <a:buNone/>
              <a:defRPr b="0" i="0" sz="2800" u="none" cap="none" strike="noStrike">
                <a:solidFill>
                  <a:schemeClr val="lt1"/>
                </a:solidFill>
                <a:latin typeface="Merriweather Sans"/>
                <a:ea typeface="Merriweather Sans"/>
                <a:cs typeface="Merriweather Sans"/>
                <a:sym typeface="Merriweather Sans"/>
              </a:defRPr>
            </a:lvl2pPr>
            <a:lvl3pPr lvl="2" marR="0" rtl="0" algn="l">
              <a:spcBef>
                <a:spcPts val="480"/>
              </a:spcBef>
              <a:spcAft>
                <a:spcPts val="0"/>
              </a:spcAft>
              <a:buClr>
                <a:schemeClr val="lt1"/>
              </a:buClr>
              <a:buSzPts val="2400"/>
              <a:buFont typeface="Arial"/>
              <a:buNone/>
              <a:defRPr b="0" i="0" sz="2400" u="none" cap="none" strike="noStrike">
                <a:solidFill>
                  <a:schemeClr val="lt1"/>
                </a:solidFill>
                <a:latin typeface="Merriweather Sans"/>
                <a:ea typeface="Merriweather Sans"/>
                <a:cs typeface="Merriweather Sans"/>
                <a:sym typeface="Merriweather Sans"/>
              </a:defRPr>
            </a:lvl3pPr>
            <a:lvl4pPr lvl="3" marR="0" rtl="0" algn="l">
              <a:spcBef>
                <a:spcPts val="400"/>
              </a:spcBef>
              <a:spcAft>
                <a:spcPts val="0"/>
              </a:spcAft>
              <a:buClr>
                <a:schemeClr val="lt1"/>
              </a:buClr>
              <a:buSzPts val="2000"/>
              <a:buFont typeface="Arial"/>
              <a:buNone/>
              <a:defRPr b="0" i="0" sz="2000" u="none" cap="none" strike="noStrike">
                <a:solidFill>
                  <a:schemeClr val="lt1"/>
                </a:solidFill>
                <a:latin typeface="Merriweather Sans"/>
                <a:ea typeface="Merriweather Sans"/>
                <a:cs typeface="Merriweather Sans"/>
                <a:sym typeface="Merriweather Sans"/>
              </a:defRPr>
            </a:lvl4pPr>
            <a:lvl5pPr lvl="4" marR="0" rtl="0" algn="l">
              <a:spcBef>
                <a:spcPts val="400"/>
              </a:spcBef>
              <a:spcAft>
                <a:spcPts val="0"/>
              </a:spcAft>
              <a:buClr>
                <a:schemeClr val="lt1"/>
              </a:buClr>
              <a:buSzPts val="2000"/>
              <a:buFont typeface="Arial"/>
              <a:buNone/>
              <a:defRPr b="0" i="0" sz="2000" u="none" cap="none" strike="noStrike">
                <a:solidFill>
                  <a:schemeClr val="lt1"/>
                </a:solidFill>
                <a:latin typeface="Merriweather Sans"/>
                <a:ea typeface="Merriweather Sans"/>
                <a:cs typeface="Merriweather Sans"/>
                <a:sym typeface="Merriweather Sans"/>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5" name="Google Shape;45;p6"/>
          <p:cNvSpPr txBox="1"/>
          <p:nvPr>
            <p:ph idx="1" type="body"/>
          </p:nvPr>
        </p:nvSpPr>
        <p:spPr>
          <a:xfrm>
            <a:off x="268286" y="4351339"/>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lt1"/>
              </a:buClr>
              <a:buSzPts val="1400"/>
              <a:buFont typeface="Arial"/>
              <a:buNone/>
              <a:defRPr b="0" i="0" sz="1400" u="none" cap="none" strike="noStrike">
                <a:solidFill>
                  <a:schemeClr val="lt1"/>
                </a:solidFill>
                <a:latin typeface="Merriweather Sans"/>
                <a:ea typeface="Merriweather Sans"/>
                <a:cs typeface="Merriweather Sans"/>
                <a:sym typeface="Merriweather Sans"/>
              </a:defRPr>
            </a:lvl1pPr>
            <a:lvl2pPr indent="-228600" lvl="1" marL="914400" marR="0" rtl="0" algn="l">
              <a:spcBef>
                <a:spcPts val="240"/>
              </a:spcBef>
              <a:spcAft>
                <a:spcPts val="0"/>
              </a:spcAft>
              <a:buClr>
                <a:schemeClr val="lt1"/>
              </a:buClr>
              <a:buSzPts val="1200"/>
              <a:buFont typeface="Arial"/>
              <a:buNone/>
              <a:defRPr b="0" i="0" sz="1200" u="none" cap="none" strike="noStrike">
                <a:solidFill>
                  <a:schemeClr val="lt1"/>
                </a:solidFill>
                <a:latin typeface="Merriweather Sans"/>
                <a:ea typeface="Merriweather Sans"/>
                <a:cs typeface="Merriweather Sans"/>
                <a:sym typeface="Merriweather Sans"/>
              </a:defRPr>
            </a:lvl2pPr>
            <a:lvl3pPr indent="-228600" lvl="2" marL="1371600" marR="0" rtl="0" algn="l">
              <a:spcBef>
                <a:spcPts val="200"/>
              </a:spcBef>
              <a:spcAft>
                <a:spcPts val="0"/>
              </a:spcAft>
              <a:buClr>
                <a:schemeClr val="lt1"/>
              </a:buClr>
              <a:buSzPts val="1000"/>
              <a:buFont typeface="Arial"/>
              <a:buNone/>
              <a:defRPr b="0" i="0" sz="1000" u="none" cap="none" strike="noStrike">
                <a:solidFill>
                  <a:schemeClr val="lt1"/>
                </a:solidFill>
                <a:latin typeface="Merriweather Sans"/>
                <a:ea typeface="Merriweather Sans"/>
                <a:cs typeface="Merriweather Sans"/>
                <a:sym typeface="Merriweather Sans"/>
              </a:defRPr>
            </a:lvl3pPr>
            <a:lvl4pPr indent="-228600" lvl="3" marL="1828800" marR="0" rtl="0" algn="l">
              <a:spcBef>
                <a:spcPts val="180"/>
              </a:spcBef>
              <a:spcAft>
                <a:spcPts val="0"/>
              </a:spcAft>
              <a:buClr>
                <a:schemeClr val="lt1"/>
              </a:buClr>
              <a:buSzPts val="900"/>
              <a:buFont typeface="Arial"/>
              <a:buNone/>
              <a:defRPr b="0" i="0" sz="900" u="none" cap="none" strike="noStrike">
                <a:solidFill>
                  <a:schemeClr val="lt1"/>
                </a:solidFill>
                <a:latin typeface="Merriweather Sans"/>
                <a:ea typeface="Merriweather Sans"/>
                <a:cs typeface="Merriweather Sans"/>
                <a:sym typeface="Merriweather Sans"/>
              </a:defRPr>
            </a:lvl4pPr>
            <a:lvl5pPr indent="-228600" lvl="4" marL="2286000" marR="0" rtl="0" algn="l">
              <a:spcBef>
                <a:spcPts val="180"/>
              </a:spcBef>
              <a:spcAft>
                <a:spcPts val="0"/>
              </a:spcAft>
              <a:buClr>
                <a:schemeClr val="lt1"/>
              </a:buClr>
              <a:buSzPts val="900"/>
              <a:buFont typeface="Arial"/>
              <a:buNone/>
              <a:defRPr b="0" i="0" sz="900" u="none" cap="none" strike="noStrike">
                <a:solidFill>
                  <a:schemeClr val="lt1"/>
                </a:solidFill>
                <a:latin typeface="Merriweather Sans"/>
                <a:ea typeface="Merriweather Sans"/>
                <a:cs typeface="Merriweather Sans"/>
                <a:sym typeface="Merriweather Sans"/>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46" name="Google Shape;46;p6"/>
          <p:cNvSpPr txBox="1"/>
          <p:nvPr/>
        </p:nvSpPr>
        <p:spPr>
          <a:xfrm>
            <a:off x="8113889" y="6406444"/>
            <a:ext cx="1030111"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FFFFFF"/>
                </a:solidFill>
                <a:latin typeface="Merriweather Sans"/>
                <a:ea typeface="Merriweather Sans"/>
                <a:cs typeface="Merriweather Sans"/>
                <a:sym typeface="Merriweather Sans"/>
              </a:rPr>
              <a:t>‹#›</a:t>
            </a:fld>
            <a:endParaRPr sz="1200">
              <a:solidFill>
                <a:srgbClr val="FFFFFF"/>
              </a:solidFill>
              <a:latin typeface="Merriweather Sans"/>
              <a:ea typeface="Merriweather Sans"/>
              <a:cs typeface="Merriweather Sans"/>
              <a:sym typeface="Merriweather Sans"/>
            </a:endParaRPr>
          </a:p>
        </p:txBody>
      </p:sp>
      <p:sp>
        <p:nvSpPr>
          <p:cNvPr id="47" name="Google Shape;47;p6"/>
          <p:cNvSpPr txBox="1"/>
          <p:nvPr>
            <p:ph idx="11" type="ftr"/>
          </p:nvPr>
        </p:nvSpPr>
        <p:spPr>
          <a:xfrm>
            <a:off x="5553288" y="6340824"/>
            <a:ext cx="2348159" cy="37606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0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slideLayout" Target="../slideLayouts/slideLayout1.xml"/><Relationship Id="rId9"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326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670630"/>
            <a:ext cx="822960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FDB515"/>
              </a:buClr>
              <a:buSzPts val="5000"/>
              <a:buFont typeface="Georgia"/>
              <a:buNone/>
              <a:defRPr b="0" i="0" sz="5000" u="none" cap="none" strike="noStrike">
                <a:solidFill>
                  <a:srgbClr val="FDB515"/>
                </a:solidFill>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989138"/>
            <a:ext cx="8229600" cy="252641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lt1"/>
              </a:buClr>
              <a:buSzPts val="2400"/>
              <a:buFont typeface="Arial"/>
              <a:buChar char="•"/>
              <a:defRPr b="0" i="0" sz="2400" u="none" cap="none" strike="noStrike">
                <a:solidFill>
                  <a:schemeClr val="lt1"/>
                </a:solidFill>
                <a:latin typeface="Merriweather Sans"/>
                <a:ea typeface="Merriweather Sans"/>
                <a:cs typeface="Merriweather Sans"/>
                <a:sym typeface="Merriweather Sans"/>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Merriweather Sans"/>
                <a:ea typeface="Merriweather Sans"/>
                <a:cs typeface="Merriweather Sans"/>
                <a:sym typeface="Merriweather Sans"/>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Merriweather Sans"/>
                <a:ea typeface="Merriweather Sans"/>
                <a:cs typeface="Merriweather Sans"/>
                <a:sym typeface="Merriweather Sans"/>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Merriweather Sans"/>
                <a:ea typeface="Merriweather Sans"/>
                <a:cs typeface="Merriweather Sans"/>
                <a:sym typeface="Merriweather Sans"/>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Merriweather Sans"/>
                <a:ea typeface="Merriweather Sans"/>
                <a:cs typeface="Merriweather Sans"/>
                <a:sym typeface="Merriweather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1" type="ftr"/>
          </p:nvPr>
        </p:nvSpPr>
        <p:spPr>
          <a:xfrm>
            <a:off x="6474305" y="6242048"/>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id="13" name="Google Shape;13;p1"/>
          <p:cNvPicPr preferRelativeResize="0"/>
          <p:nvPr/>
        </p:nvPicPr>
        <p:blipFill rotWithShape="1">
          <a:blip r:embed="rId1">
            <a:alphaModFix/>
          </a:blip>
          <a:srcRect b="0" l="0" r="0" t="0"/>
          <a:stretch/>
        </p:blipFill>
        <p:spPr>
          <a:xfrm>
            <a:off x="410632" y="6081534"/>
            <a:ext cx="1745673" cy="533400"/>
          </a:xfrm>
          <a:prstGeom prst="rect">
            <a:avLst/>
          </a:prstGeom>
          <a:noFill/>
          <a:ln>
            <a:noFill/>
          </a:ln>
        </p:spPr>
      </p:pic>
      <p:pic>
        <p:nvPicPr>
          <p:cNvPr descr="Structures.png" id="14" name="Google Shape;14;p1"/>
          <p:cNvPicPr preferRelativeResize="0"/>
          <p:nvPr/>
        </p:nvPicPr>
        <p:blipFill rotWithShape="1">
          <a:blip r:embed="rId2">
            <a:alphaModFix/>
          </a:blip>
          <a:srcRect b="0" l="0" r="0" t="0"/>
          <a:stretch/>
        </p:blipFill>
        <p:spPr>
          <a:xfrm>
            <a:off x="-85684" y="-38100"/>
            <a:ext cx="9356684" cy="6934200"/>
          </a:xfrm>
          <a:prstGeom prst="rect">
            <a:avLst/>
          </a:prstGeom>
          <a:noFill/>
          <a:ln>
            <a:noFill/>
          </a:ln>
        </p:spPr>
      </p:pic>
      <p:pic>
        <p:nvPicPr>
          <p:cNvPr id="15" name="Google Shape;15;p1"/>
          <p:cNvPicPr preferRelativeResize="0"/>
          <p:nvPr/>
        </p:nvPicPr>
        <p:blipFill>
          <a:blip r:embed="rId3">
            <a:alphaModFix/>
          </a:blip>
          <a:stretch>
            <a:fillRect/>
          </a:stretch>
        </p:blipFill>
        <p:spPr>
          <a:xfrm>
            <a:off x="416152" y="5900375"/>
            <a:ext cx="1734621" cy="533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11.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 name="Shape 51"/>
        <p:cNvGrpSpPr/>
        <p:nvPr/>
      </p:nvGrpSpPr>
      <p:grpSpPr>
        <a:xfrm>
          <a:off x="0" y="0"/>
          <a:ext cx="0" cy="0"/>
          <a:chOff x="0" y="0"/>
          <a:chExt cx="0" cy="0"/>
        </a:xfrm>
      </p:grpSpPr>
      <p:sp>
        <p:nvSpPr>
          <p:cNvPr id="52" name="Google Shape;52;p7"/>
          <p:cNvSpPr txBox="1"/>
          <p:nvPr>
            <p:ph type="ctrTitle"/>
          </p:nvPr>
        </p:nvSpPr>
        <p:spPr>
          <a:xfrm>
            <a:off x="685800" y="1438980"/>
            <a:ext cx="7399867"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chemeClr val="dk1"/>
                </a:solidFill>
              </a:rPr>
              <a:t>MIDS W207 </a:t>
            </a:r>
            <a:endParaRPr b="1">
              <a:solidFill>
                <a:schemeClr val="dk1"/>
              </a:solidFill>
            </a:endParaRPr>
          </a:p>
          <a:p>
            <a:pPr indent="0" lvl="0" marL="0" rtl="0" algn="ctr">
              <a:spcBef>
                <a:spcPts val="0"/>
              </a:spcBef>
              <a:spcAft>
                <a:spcPts val="0"/>
              </a:spcAft>
              <a:buNone/>
            </a:pPr>
            <a:r>
              <a:rPr lang="en-US" sz="3550">
                <a:solidFill>
                  <a:schemeClr val="dk1"/>
                </a:solidFill>
              </a:rPr>
              <a:t>Final Project </a:t>
            </a:r>
            <a:endParaRPr sz="5800">
              <a:solidFill>
                <a:schemeClr val="dk1"/>
              </a:solidFill>
            </a:endParaRPr>
          </a:p>
          <a:p>
            <a:pPr indent="0" lvl="0" marL="0" rtl="0" algn="ctr">
              <a:spcBef>
                <a:spcPts val="0"/>
              </a:spcBef>
              <a:spcAft>
                <a:spcPts val="0"/>
              </a:spcAft>
              <a:buClr>
                <a:srgbClr val="FFFFFF"/>
              </a:buClr>
              <a:buSzPts val="2200"/>
              <a:buFont typeface="Arial"/>
              <a:buNone/>
            </a:pPr>
            <a:r>
              <a:rPr lang="en-US" sz="2200"/>
              <a:t>Kaggle - House Prices Advanced Regression </a:t>
            </a:r>
            <a:endParaRPr sz="2200">
              <a:solidFill>
                <a:srgbClr val="FFFFFF"/>
              </a:solidFill>
              <a:latin typeface="Merriweather Sans"/>
              <a:ea typeface="Merriweather Sans"/>
              <a:cs typeface="Merriweather Sans"/>
              <a:sym typeface="Merriweather Sans"/>
            </a:endParaRPr>
          </a:p>
          <a:p>
            <a:pPr indent="0" lvl="0" marL="0" rtl="0" algn="ctr">
              <a:spcBef>
                <a:spcPts val="0"/>
              </a:spcBef>
              <a:spcAft>
                <a:spcPts val="0"/>
              </a:spcAft>
              <a:buNone/>
            </a:pPr>
            <a:r>
              <a:t/>
            </a:r>
            <a:endParaRPr/>
          </a:p>
        </p:txBody>
      </p:sp>
      <p:sp>
        <p:nvSpPr>
          <p:cNvPr id="53" name="Google Shape;53;p7"/>
          <p:cNvSpPr txBox="1"/>
          <p:nvPr/>
        </p:nvSpPr>
        <p:spPr>
          <a:xfrm>
            <a:off x="1105350" y="3217100"/>
            <a:ext cx="5996700" cy="20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Merriweather Sans"/>
                <a:ea typeface="Merriweather Sans"/>
                <a:cs typeface="Merriweather Sans"/>
                <a:sym typeface="Merriweather Sans"/>
              </a:rPr>
              <a:t>Fall 2021</a:t>
            </a:r>
            <a:endParaRPr sz="1800">
              <a:solidFill>
                <a:schemeClr val="lt1"/>
              </a:solidFill>
              <a:latin typeface="Merriweather Sans"/>
              <a:ea typeface="Merriweather Sans"/>
              <a:cs typeface="Merriweather Sans"/>
              <a:sym typeface="Merriweather Sans"/>
            </a:endParaRPr>
          </a:p>
          <a:p>
            <a:pPr indent="0" lvl="0" marL="457200" rtl="0" algn="l">
              <a:spcBef>
                <a:spcPts val="0"/>
              </a:spcBef>
              <a:spcAft>
                <a:spcPts val="0"/>
              </a:spcAft>
              <a:buNone/>
            </a:pPr>
            <a:r>
              <a:t/>
            </a:r>
            <a:endParaRPr sz="2200">
              <a:solidFill>
                <a:schemeClr val="lt1"/>
              </a:solidFill>
              <a:latin typeface="Merriweather Sans"/>
              <a:ea typeface="Merriweather Sans"/>
              <a:cs typeface="Merriweather Sans"/>
              <a:sym typeface="Merriweather Sans"/>
            </a:endParaRPr>
          </a:p>
          <a:p>
            <a:pPr indent="0" lvl="0" marL="457200" rtl="0" algn="l">
              <a:spcBef>
                <a:spcPts val="0"/>
              </a:spcBef>
              <a:spcAft>
                <a:spcPts val="0"/>
              </a:spcAft>
              <a:buNone/>
            </a:pPr>
            <a:r>
              <a:rPr lang="en-US" sz="1300">
                <a:solidFill>
                  <a:schemeClr val="lt1"/>
                </a:solidFill>
                <a:latin typeface="Merriweather Sans"/>
                <a:ea typeface="Merriweather Sans"/>
                <a:cs typeface="Merriweather Sans"/>
                <a:sym typeface="Merriweather Sans"/>
              </a:rPr>
              <a:t>Parham Motameni  (pmotameni@berkeley.edu)  </a:t>
            </a:r>
            <a:endParaRPr sz="1300">
              <a:solidFill>
                <a:schemeClr val="lt1"/>
              </a:solidFill>
              <a:latin typeface="Merriweather Sans"/>
              <a:ea typeface="Merriweather Sans"/>
              <a:cs typeface="Merriweather Sans"/>
              <a:sym typeface="Merriweather Sans"/>
            </a:endParaRPr>
          </a:p>
          <a:p>
            <a:pPr indent="0" lvl="0" marL="457200" rtl="0" algn="l">
              <a:spcBef>
                <a:spcPts val="0"/>
              </a:spcBef>
              <a:spcAft>
                <a:spcPts val="0"/>
              </a:spcAft>
              <a:buNone/>
            </a:pPr>
            <a:r>
              <a:rPr lang="en-US" sz="1300">
                <a:solidFill>
                  <a:schemeClr val="lt1"/>
                </a:solidFill>
                <a:latin typeface="Merriweather Sans"/>
                <a:ea typeface="Merriweather Sans"/>
                <a:cs typeface="Merriweather Sans"/>
                <a:sym typeface="Merriweather Sans"/>
              </a:rPr>
              <a:t>Radia Wahab (radiawahab@berkeley.edu)</a:t>
            </a:r>
            <a:endParaRPr sz="1300">
              <a:solidFill>
                <a:schemeClr val="lt1"/>
              </a:solidFill>
              <a:latin typeface="Merriweather Sans"/>
              <a:ea typeface="Merriweather Sans"/>
              <a:cs typeface="Merriweather Sans"/>
              <a:sym typeface="Merriweather Sans"/>
            </a:endParaRPr>
          </a:p>
          <a:p>
            <a:pPr indent="0" lvl="0" marL="457200" rtl="0" algn="l">
              <a:spcBef>
                <a:spcPts val="0"/>
              </a:spcBef>
              <a:spcAft>
                <a:spcPts val="0"/>
              </a:spcAft>
              <a:buNone/>
            </a:pPr>
            <a:r>
              <a:rPr lang="en-US" sz="1300">
                <a:solidFill>
                  <a:schemeClr val="lt1"/>
                </a:solidFill>
                <a:latin typeface="Merriweather Sans"/>
                <a:ea typeface="Merriweather Sans"/>
                <a:cs typeface="Merriweather Sans"/>
                <a:sym typeface="Merriweather Sans"/>
              </a:rPr>
              <a:t>Jun Qian (junqian@berkeley.edu)</a:t>
            </a:r>
            <a:endParaRPr sz="1300">
              <a:solidFill>
                <a:schemeClr val="lt1"/>
              </a:solidFill>
              <a:latin typeface="Merriweather Sans"/>
              <a:ea typeface="Merriweather Sans"/>
              <a:cs typeface="Merriweather Sans"/>
              <a:sym typeface="Merriweather Sans"/>
            </a:endParaRPr>
          </a:p>
          <a:p>
            <a:pPr indent="0" lvl="0" marL="457200" rtl="0" algn="l">
              <a:spcBef>
                <a:spcPts val="0"/>
              </a:spcBef>
              <a:spcAft>
                <a:spcPts val="0"/>
              </a:spcAft>
              <a:buNone/>
            </a:pPr>
            <a:r>
              <a:t/>
            </a:r>
            <a:endParaRPr sz="1300">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sz="1300">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rPr lang="en-US" sz="1900">
                <a:solidFill>
                  <a:schemeClr val="lt1"/>
                </a:solidFill>
                <a:latin typeface="Merriweather Sans"/>
                <a:ea typeface="Merriweather Sans"/>
                <a:cs typeface="Merriweather Sans"/>
                <a:sym typeface="Merriweather Sans"/>
              </a:rPr>
              <a:t>Instructor:  </a:t>
            </a:r>
            <a:r>
              <a:rPr lang="en-US" sz="1300">
                <a:solidFill>
                  <a:schemeClr val="lt1"/>
                </a:solidFill>
                <a:latin typeface="Merriweather Sans"/>
                <a:ea typeface="Merriweather Sans"/>
                <a:cs typeface="Merriweather Sans"/>
                <a:sym typeface="Merriweather Sans"/>
              </a:rPr>
              <a:t>Uri Schonfeld</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idx="3" type="body"/>
          </p:nvPr>
        </p:nvSpPr>
        <p:spPr>
          <a:xfrm>
            <a:off x="457200" y="316782"/>
            <a:ext cx="3451500" cy="488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Hyperparameter Tuning</a:t>
            </a:r>
            <a:endParaRPr/>
          </a:p>
        </p:txBody>
      </p:sp>
      <p:pic>
        <p:nvPicPr>
          <p:cNvPr id="154" name="Google Shape;154;p16"/>
          <p:cNvPicPr preferRelativeResize="0"/>
          <p:nvPr/>
        </p:nvPicPr>
        <p:blipFill>
          <a:blip r:embed="rId3">
            <a:alphaModFix/>
          </a:blip>
          <a:stretch>
            <a:fillRect/>
          </a:stretch>
        </p:blipFill>
        <p:spPr>
          <a:xfrm>
            <a:off x="245675" y="1169325"/>
            <a:ext cx="4230598" cy="2163524"/>
          </a:xfrm>
          <a:prstGeom prst="rect">
            <a:avLst/>
          </a:prstGeom>
          <a:noFill/>
          <a:ln>
            <a:noFill/>
          </a:ln>
        </p:spPr>
      </p:pic>
      <p:pic>
        <p:nvPicPr>
          <p:cNvPr id="155" name="Google Shape;155;p16"/>
          <p:cNvPicPr preferRelativeResize="0"/>
          <p:nvPr/>
        </p:nvPicPr>
        <p:blipFill>
          <a:blip r:embed="rId4">
            <a:alphaModFix/>
          </a:blip>
          <a:stretch>
            <a:fillRect/>
          </a:stretch>
        </p:blipFill>
        <p:spPr>
          <a:xfrm>
            <a:off x="4824775" y="1136150"/>
            <a:ext cx="4319225" cy="2197132"/>
          </a:xfrm>
          <a:prstGeom prst="rect">
            <a:avLst/>
          </a:prstGeom>
          <a:noFill/>
          <a:ln>
            <a:noFill/>
          </a:ln>
        </p:spPr>
      </p:pic>
      <p:pic>
        <p:nvPicPr>
          <p:cNvPr id="156" name="Google Shape;156;p16"/>
          <p:cNvPicPr preferRelativeResize="0"/>
          <p:nvPr/>
        </p:nvPicPr>
        <p:blipFill>
          <a:blip r:embed="rId5">
            <a:alphaModFix/>
          </a:blip>
          <a:stretch>
            <a:fillRect/>
          </a:stretch>
        </p:blipFill>
        <p:spPr>
          <a:xfrm>
            <a:off x="2412375" y="3801075"/>
            <a:ext cx="4319236" cy="2241350"/>
          </a:xfrm>
          <a:prstGeom prst="rect">
            <a:avLst/>
          </a:prstGeom>
          <a:noFill/>
          <a:ln>
            <a:noFill/>
          </a:ln>
        </p:spPr>
      </p:pic>
      <p:sp>
        <p:nvSpPr>
          <p:cNvPr id="157" name="Google Shape;157;p16"/>
          <p:cNvSpPr txBox="1"/>
          <p:nvPr/>
        </p:nvSpPr>
        <p:spPr>
          <a:xfrm>
            <a:off x="320475" y="769125"/>
            <a:ext cx="28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Merriweather Sans"/>
                <a:ea typeface="Merriweather Sans"/>
                <a:cs typeface="Merriweather Sans"/>
                <a:sym typeface="Merriweather Sans"/>
              </a:rPr>
              <a:t>Ridge Regression</a:t>
            </a:r>
            <a:endParaRPr>
              <a:solidFill>
                <a:schemeClr val="lt1"/>
              </a:solidFill>
              <a:latin typeface="Merriweather Sans"/>
              <a:ea typeface="Merriweather Sans"/>
              <a:cs typeface="Merriweather Sans"/>
              <a:sym typeface="Merriweather Sans"/>
            </a:endParaRPr>
          </a:p>
        </p:txBody>
      </p:sp>
      <p:sp>
        <p:nvSpPr>
          <p:cNvPr id="158" name="Google Shape;158;p16"/>
          <p:cNvSpPr txBox="1"/>
          <p:nvPr/>
        </p:nvSpPr>
        <p:spPr>
          <a:xfrm>
            <a:off x="4824775" y="769125"/>
            <a:ext cx="28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Merriweather Sans"/>
                <a:ea typeface="Merriweather Sans"/>
                <a:cs typeface="Merriweather Sans"/>
                <a:sym typeface="Merriweather Sans"/>
              </a:rPr>
              <a:t>Lasso </a:t>
            </a:r>
            <a:r>
              <a:rPr lang="en-US">
                <a:solidFill>
                  <a:schemeClr val="lt1"/>
                </a:solidFill>
                <a:latin typeface="Merriweather Sans"/>
                <a:ea typeface="Merriweather Sans"/>
                <a:cs typeface="Merriweather Sans"/>
                <a:sym typeface="Merriweather Sans"/>
              </a:rPr>
              <a:t> Regression</a:t>
            </a:r>
            <a:endParaRPr>
              <a:solidFill>
                <a:schemeClr val="lt1"/>
              </a:solidFill>
              <a:latin typeface="Merriweather Sans"/>
              <a:ea typeface="Merriweather Sans"/>
              <a:cs typeface="Merriweather Sans"/>
              <a:sym typeface="Merriweather Sans"/>
            </a:endParaRPr>
          </a:p>
        </p:txBody>
      </p:sp>
      <p:sp>
        <p:nvSpPr>
          <p:cNvPr id="159" name="Google Shape;159;p16"/>
          <p:cNvSpPr txBox="1"/>
          <p:nvPr/>
        </p:nvSpPr>
        <p:spPr>
          <a:xfrm>
            <a:off x="2412375" y="3429000"/>
            <a:ext cx="28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Merriweather Sans"/>
                <a:ea typeface="Merriweather Sans"/>
                <a:cs typeface="Merriweather Sans"/>
                <a:sym typeface="Merriweather Sans"/>
              </a:rPr>
              <a:t>Elastic Net </a:t>
            </a:r>
            <a:r>
              <a:rPr lang="en-US">
                <a:solidFill>
                  <a:schemeClr val="lt1"/>
                </a:solidFill>
                <a:latin typeface="Merriweather Sans"/>
                <a:ea typeface="Merriweather Sans"/>
                <a:cs typeface="Merriweather Sans"/>
                <a:sym typeface="Merriweather Sans"/>
              </a:rPr>
              <a:t> Regression</a:t>
            </a:r>
            <a:endParaRPr>
              <a:solidFill>
                <a:schemeClr val="lt1"/>
              </a:solidFill>
              <a:latin typeface="Merriweather Sans"/>
              <a:ea typeface="Merriweather Sans"/>
              <a:cs typeface="Merriweather Sans"/>
              <a:sym typeface="Merriweather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idx="3" type="body"/>
          </p:nvPr>
        </p:nvSpPr>
        <p:spPr>
          <a:xfrm>
            <a:off x="457200" y="316782"/>
            <a:ext cx="3451500" cy="488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Hyperparameter Tuning</a:t>
            </a:r>
            <a:endParaRPr/>
          </a:p>
        </p:txBody>
      </p:sp>
      <p:sp>
        <p:nvSpPr>
          <p:cNvPr id="166" name="Google Shape;166;p17"/>
          <p:cNvSpPr txBox="1"/>
          <p:nvPr/>
        </p:nvSpPr>
        <p:spPr>
          <a:xfrm>
            <a:off x="534100" y="929350"/>
            <a:ext cx="286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Merriweather Sans"/>
                <a:ea typeface="Merriweather Sans"/>
                <a:cs typeface="Merriweather Sans"/>
                <a:sym typeface="Merriweather Sans"/>
              </a:rPr>
              <a:t>Decision Tree</a:t>
            </a:r>
            <a:endParaRPr>
              <a:solidFill>
                <a:schemeClr val="lt1"/>
              </a:solidFill>
              <a:latin typeface="Merriweather Sans"/>
              <a:ea typeface="Merriweather Sans"/>
              <a:cs typeface="Merriweather Sans"/>
              <a:sym typeface="Merriweather Sans"/>
            </a:endParaRPr>
          </a:p>
        </p:txBody>
      </p:sp>
      <p:sp>
        <p:nvSpPr>
          <p:cNvPr id="167" name="Google Shape;167;p17"/>
          <p:cNvSpPr txBox="1"/>
          <p:nvPr/>
        </p:nvSpPr>
        <p:spPr>
          <a:xfrm>
            <a:off x="5205075" y="3132750"/>
            <a:ext cx="286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Merriweather Sans"/>
                <a:ea typeface="Merriweather Sans"/>
                <a:cs typeface="Merriweather Sans"/>
                <a:sym typeface="Merriweather Sans"/>
              </a:rPr>
              <a:t>Random Forest Regression</a:t>
            </a:r>
            <a:endParaRPr>
              <a:solidFill>
                <a:schemeClr val="lt1"/>
              </a:solidFill>
              <a:latin typeface="Merriweather Sans"/>
              <a:ea typeface="Merriweather Sans"/>
              <a:cs typeface="Merriweather Sans"/>
              <a:sym typeface="Merriweather Sans"/>
            </a:endParaRPr>
          </a:p>
        </p:txBody>
      </p:sp>
      <p:pic>
        <p:nvPicPr>
          <p:cNvPr id="168" name="Google Shape;168;p17"/>
          <p:cNvPicPr preferRelativeResize="0"/>
          <p:nvPr/>
        </p:nvPicPr>
        <p:blipFill>
          <a:blip r:embed="rId3">
            <a:alphaModFix/>
          </a:blip>
          <a:stretch>
            <a:fillRect/>
          </a:stretch>
        </p:blipFill>
        <p:spPr>
          <a:xfrm>
            <a:off x="173800" y="1454025"/>
            <a:ext cx="3583500" cy="3235476"/>
          </a:xfrm>
          <a:prstGeom prst="rect">
            <a:avLst/>
          </a:prstGeom>
          <a:noFill/>
          <a:ln>
            <a:noFill/>
          </a:ln>
        </p:spPr>
      </p:pic>
      <p:pic>
        <p:nvPicPr>
          <p:cNvPr id="169" name="Google Shape;169;p17"/>
          <p:cNvPicPr preferRelativeResize="0"/>
          <p:nvPr/>
        </p:nvPicPr>
        <p:blipFill>
          <a:blip r:embed="rId4">
            <a:alphaModFix/>
          </a:blip>
          <a:stretch>
            <a:fillRect/>
          </a:stretch>
        </p:blipFill>
        <p:spPr>
          <a:xfrm>
            <a:off x="4754550" y="3532950"/>
            <a:ext cx="3412624" cy="3020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457200" y="1058327"/>
            <a:ext cx="3008400" cy="405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8"/>
          <p:cNvSpPr txBox="1"/>
          <p:nvPr>
            <p:ph idx="2" type="body"/>
          </p:nvPr>
        </p:nvSpPr>
        <p:spPr>
          <a:xfrm>
            <a:off x="457200" y="1547983"/>
            <a:ext cx="3008400" cy="37860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t/>
            </a:r>
            <a:endParaRPr/>
          </a:p>
        </p:txBody>
      </p:sp>
      <p:sp>
        <p:nvSpPr>
          <p:cNvPr id="177" name="Google Shape;177;p18"/>
          <p:cNvSpPr txBox="1"/>
          <p:nvPr>
            <p:ph idx="3" type="body"/>
          </p:nvPr>
        </p:nvSpPr>
        <p:spPr>
          <a:xfrm>
            <a:off x="457200" y="316782"/>
            <a:ext cx="3451500" cy="488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Overall Score</a:t>
            </a:r>
            <a:endParaRPr/>
          </a:p>
        </p:txBody>
      </p:sp>
      <p:pic>
        <p:nvPicPr>
          <p:cNvPr id="178" name="Google Shape;178;p18"/>
          <p:cNvPicPr preferRelativeResize="0"/>
          <p:nvPr/>
        </p:nvPicPr>
        <p:blipFill rotWithShape="1">
          <a:blip r:embed="rId3">
            <a:alphaModFix/>
          </a:blip>
          <a:srcRect b="0" l="0" r="0" t="33457"/>
          <a:stretch/>
        </p:blipFill>
        <p:spPr>
          <a:xfrm>
            <a:off x="386950" y="979075"/>
            <a:ext cx="3521750" cy="3859200"/>
          </a:xfrm>
          <a:prstGeom prst="rect">
            <a:avLst/>
          </a:prstGeom>
          <a:noFill/>
          <a:ln>
            <a:noFill/>
          </a:ln>
        </p:spPr>
      </p:pic>
      <p:pic>
        <p:nvPicPr>
          <p:cNvPr id="179" name="Google Shape;179;p18"/>
          <p:cNvPicPr preferRelativeResize="0"/>
          <p:nvPr/>
        </p:nvPicPr>
        <p:blipFill rotWithShape="1">
          <a:blip r:embed="rId4">
            <a:alphaModFix/>
          </a:blip>
          <a:srcRect b="0" l="0" r="71222" t="21036"/>
          <a:stretch/>
        </p:blipFill>
        <p:spPr>
          <a:xfrm>
            <a:off x="4146550" y="4430125"/>
            <a:ext cx="1418900" cy="2143275"/>
          </a:xfrm>
          <a:prstGeom prst="rect">
            <a:avLst/>
          </a:prstGeom>
          <a:noFill/>
          <a:ln>
            <a:noFill/>
          </a:ln>
        </p:spPr>
      </p:pic>
      <p:pic>
        <p:nvPicPr>
          <p:cNvPr id="180" name="Google Shape;180;p18"/>
          <p:cNvPicPr preferRelativeResize="0"/>
          <p:nvPr/>
        </p:nvPicPr>
        <p:blipFill rotWithShape="1">
          <a:blip r:embed="rId4">
            <a:alphaModFix/>
          </a:blip>
          <a:srcRect b="0" l="46326" r="0" t="21036"/>
          <a:stretch/>
        </p:blipFill>
        <p:spPr>
          <a:xfrm>
            <a:off x="5565450" y="4430125"/>
            <a:ext cx="2646349" cy="2143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type="ctrTitle"/>
          </p:nvPr>
        </p:nvSpPr>
        <p:spPr>
          <a:xfrm>
            <a:off x="685800" y="1438980"/>
            <a:ext cx="7399800" cy="1470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Feature Selection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457200" y="602900"/>
            <a:ext cx="7469400" cy="923400"/>
          </a:xfrm>
          <a:prstGeom prst="rect">
            <a:avLst/>
          </a:prstGeom>
          <a:noFill/>
          <a:ln>
            <a:noFill/>
          </a:ln>
        </p:spPr>
        <p:txBody>
          <a:bodyPr anchorCtr="0" anchor="b" bIns="45700" lIns="91425" spcFirstLastPara="1" rIns="91425" wrap="square" tIns="45700">
            <a:noAutofit/>
          </a:bodyPr>
          <a:lstStyle/>
          <a:p>
            <a:pPr indent="-355600" lvl="0" marL="457200" rtl="0" algn="l">
              <a:spcBef>
                <a:spcPts val="280"/>
              </a:spcBef>
              <a:spcAft>
                <a:spcPts val="0"/>
              </a:spcAft>
              <a:buSzPts val="2000"/>
              <a:buAutoNum type="arabicPeriod"/>
            </a:pPr>
            <a:r>
              <a:rPr lang="en-US"/>
              <a:t>Filtered Method</a:t>
            </a:r>
            <a:endParaRPr/>
          </a:p>
        </p:txBody>
      </p:sp>
      <p:sp>
        <p:nvSpPr>
          <p:cNvPr id="192" name="Google Shape;192;p20"/>
          <p:cNvSpPr txBox="1"/>
          <p:nvPr>
            <p:ph idx="3" type="body"/>
          </p:nvPr>
        </p:nvSpPr>
        <p:spPr>
          <a:xfrm>
            <a:off x="457200" y="316782"/>
            <a:ext cx="3451500" cy="48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DB515"/>
              </a:buClr>
              <a:buSzPts val="1800"/>
              <a:buFont typeface="Arial"/>
              <a:buNone/>
            </a:pPr>
            <a:r>
              <a:rPr lang="en-US"/>
              <a:t>Feature Selection</a:t>
            </a:r>
            <a:r>
              <a:rPr b="1" i="0" lang="en-US" sz="1800" u="none" cap="none" strike="noStrike">
                <a:solidFill>
                  <a:srgbClr val="FDB515"/>
                </a:solidFill>
                <a:latin typeface="Georgia"/>
                <a:ea typeface="Georgia"/>
                <a:cs typeface="Georgia"/>
                <a:sym typeface="Georgia"/>
              </a:rPr>
              <a:t>| </a:t>
            </a:r>
            <a:endParaRPr b="1" i="0" sz="1800" u="none" cap="none" strike="noStrike">
              <a:solidFill>
                <a:srgbClr val="FDB515"/>
              </a:solidFill>
              <a:latin typeface="Georgia"/>
              <a:ea typeface="Georgia"/>
              <a:cs typeface="Georgia"/>
              <a:sym typeface="Georgia"/>
            </a:endParaRPr>
          </a:p>
        </p:txBody>
      </p:sp>
      <p:sp>
        <p:nvSpPr>
          <p:cNvPr id="193" name="Google Shape;193;p20"/>
          <p:cNvSpPr txBox="1"/>
          <p:nvPr>
            <p:ph idx="4" type="body"/>
          </p:nvPr>
        </p:nvSpPr>
        <p:spPr>
          <a:xfrm>
            <a:off x="2625802" y="312425"/>
            <a:ext cx="5000100" cy="49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rPr lang="en-US"/>
              <a:t> </a:t>
            </a:r>
            <a:endParaRPr b="1" i="0" sz="1800" u="none" cap="none" strike="noStrike">
              <a:solidFill>
                <a:schemeClr val="lt1"/>
              </a:solidFill>
              <a:latin typeface="Georgia"/>
              <a:ea typeface="Georgia"/>
              <a:cs typeface="Georgia"/>
              <a:sym typeface="Georgia"/>
            </a:endParaRPr>
          </a:p>
        </p:txBody>
      </p:sp>
      <p:sp>
        <p:nvSpPr>
          <p:cNvPr id="194" name="Google Shape;194;p20"/>
          <p:cNvSpPr txBox="1"/>
          <p:nvPr>
            <p:ph idx="2" type="body"/>
          </p:nvPr>
        </p:nvSpPr>
        <p:spPr>
          <a:xfrm>
            <a:off x="457200" y="1772700"/>
            <a:ext cx="4311300" cy="7731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317500" lvl="0" marL="457200" rtl="0" algn="l">
              <a:spcBef>
                <a:spcPts val="280"/>
              </a:spcBef>
              <a:spcAft>
                <a:spcPts val="0"/>
              </a:spcAft>
              <a:buSzPts val="1400"/>
              <a:buChar char="-"/>
            </a:pPr>
            <a:r>
              <a:rPr lang="en-US"/>
              <a:t>Correlation (corr&gt;0.5)</a:t>
            </a:r>
            <a:endParaRPr/>
          </a:p>
          <a:p>
            <a:pPr indent="-317500" lvl="0" marL="457200" marR="0" rtl="0" algn="l">
              <a:spcBef>
                <a:spcPts val="0"/>
              </a:spcBef>
              <a:spcAft>
                <a:spcPts val="0"/>
              </a:spcAft>
              <a:buSzPts val="1400"/>
              <a:buChar char="-"/>
            </a:pPr>
            <a:r>
              <a:rPr lang="en-US"/>
              <a:t>Mutual Information (mi score &gt; 0.15)</a:t>
            </a:r>
            <a:endParaRPr/>
          </a:p>
          <a:p>
            <a:pPr indent="0" lvl="0" marL="457200" marR="0" rtl="0" algn="l">
              <a:spcBef>
                <a:spcPts val="280"/>
              </a:spcBef>
              <a:spcAft>
                <a:spcPts val="0"/>
              </a:spcAft>
              <a:buNone/>
            </a:pPr>
            <a:r>
              <a:t/>
            </a:r>
            <a:endParaRPr/>
          </a:p>
          <a:p>
            <a:pPr indent="0" lvl="0" marL="0" marR="0" rtl="0" algn="l">
              <a:spcBef>
                <a:spcPts val="280"/>
              </a:spcBef>
              <a:spcAft>
                <a:spcPts val="0"/>
              </a:spcAft>
              <a:buClr>
                <a:schemeClr val="lt1"/>
              </a:buClr>
              <a:buSzPts val="1400"/>
              <a:buFont typeface="Arial"/>
              <a:buNone/>
            </a:pPr>
            <a:r>
              <a:t/>
            </a:r>
            <a:endParaRPr/>
          </a:p>
          <a:p>
            <a:pPr indent="0" lvl="0" marL="0" marR="0" rtl="0" algn="l">
              <a:spcBef>
                <a:spcPts val="280"/>
              </a:spcBef>
              <a:spcAft>
                <a:spcPts val="0"/>
              </a:spcAft>
              <a:buClr>
                <a:schemeClr val="lt1"/>
              </a:buClr>
              <a:buSzPts val="1400"/>
              <a:buFont typeface="Arial"/>
              <a:buNone/>
            </a:pPr>
            <a:r>
              <a:rPr b="1" lang="en-US" sz="1000">
                <a:solidFill>
                  <a:srgbClr val="CCCCCC"/>
                </a:solidFill>
                <a:highlight>
                  <a:srgbClr val="1E1E1E"/>
                </a:highlight>
                <a:latin typeface="Courier New"/>
                <a:ea typeface="Courier New"/>
                <a:cs typeface="Courier New"/>
                <a:sym typeface="Courier New"/>
              </a:rPr>
              <a:t> </a:t>
            </a:r>
            <a:endParaRPr b="1" sz="1200">
              <a:latin typeface="Courier New"/>
              <a:ea typeface="Courier New"/>
              <a:cs typeface="Courier New"/>
              <a:sym typeface="Courier New"/>
            </a:endParaRPr>
          </a:p>
          <a:p>
            <a:pPr indent="0" lvl="0" marL="0" marR="0" rtl="0" algn="l">
              <a:spcBef>
                <a:spcPts val="280"/>
              </a:spcBef>
              <a:spcAft>
                <a:spcPts val="0"/>
              </a:spcAft>
              <a:buClr>
                <a:schemeClr val="lt1"/>
              </a:buClr>
              <a:buSzPts val="1400"/>
              <a:buFont typeface="Arial"/>
              <a:buNone/>
            </a:pPr>
            <a:r>
              <a:t/>
            </a:r>
            <a:endParaRPr b="1" sz="1200">
              <a:latin typeface="Courier New"/>
              <a:ea typeface="Courier New"/>
              <a:cs typeface="Courier New"/>
              <a:sym typeface="Courier New"/>
            </a:endParaRPr>
          </a:p>
          <a:p>
            <a:pPr indent="0" lvl="0" marL="0" marR="0" rtl="0" algn="l">
              <a:spcBef>
                <a:spcPts val="280"/>
              </a:spcBef>
              <a:spcAft>
                <a:spcPts val="0"/>
              </a:spcAft>
              <a:buClr>
                <a:schemeClr val="lt1"/>
              </a:buClr>
              <a:buSzPts val="1400"/>
              <a:buFont typeface="Arial"/>
              <a:buNone/>
            </a:pPr>
            <a:r>
              <a:t/>
            </a:r>
            <a:endParaRPr b="1" sz="1200">
              <a:latin typeface="Courier New"/>
              <a:ea typeface="Courier New"/>
              <a:cs typeface="Courier New"/>
              <a:sym typeface="Courier New"/>
            </a:endParaRPr>
          </a:p>
        </p:txBody>
      </p:sp>
      <p:sp>
        <p:nvSpPr>
          <p:cNvPr id="195" name="Google Shape;195;p20"/>
          <p:cNvSpPr txBox="1"/>
          <p:nvPr/>
        </p:nvSpPr>
        <p:spPr>
          <a:xfrm>
            <a:off x="388575" y="3117925"/>
            <a:ext cx="4557600" cy="256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280"/>
              </a:spcBef>
              <a:spcAft>
                <a:spcPts val="0"/>
              </a:spcAft>
              <a:buNone/>
            </a:pPr>
            <a:r>
              <a:rPr b="1" lang="en-US" sz="1200">
                <a:solidFill>
                  <a:schemeClr val="lt1"/>
                </a:solidFill>
                <a:latin typeface="Courier New"/>
                <a:ea typeface="Courier New"/>
                <a:cs typeface="Courier New"/>
                <a:sym typeface="Courier New"/>
              </a:rPr>
              <a:t>21 features are selected</a:t>
            </a:r>
            <a:endParaRPr b="1" sz="1200">
              <a:solidFill>
                <a:schemeClr val="lt1"/>
              </a:solidFill>
              <a:latin typeface="Courier New"/>
              <a:ea typeface="Courier New"/>
              <a:cs typeface="Courier New"/>
              <a:sym typeface="Courier New"/>
            </a:endParaRPr>
          </a:p>
          <a:p>
            <a:pPr indent="0" lvl="0" marL="0" rtl="0" algn="l">
              <a:spcBef>
                <a:spcPts val="280"/>
              </a:spcBef>
              <a:spcAft>
                <a:spcPts val="0"/>
              </a:spcAft>
              <a:buClr>
                <a:schemeClr val="lt1"/>
              </a:buClr>
              <a:buSzPts val="1400"/>
              <a:buFont typeface="Arial"/>
              <a:buNone/>
            </a:pPr>
            <a:r>
              <a:t/>
            </a:r>
            <a:endParaRPr b="1" sz="1200">
              <a:solidFill>
                <a:schemeClr val="lt1"/>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US" sz="1200">
                <a:solidFill>
                  <a:schemeClr val="lt1"/>
                </a:solidFill>
                <a:latin typeface="Courier New"/>
                <a:ea typeface="Courier New"/>
                <a:cs typeface="Courier New"/>
                <a:sym typeface="Courier New"/>
              </a:rPr>
              <a:t>'GarageCars', 'FullBath', 'OverallQual', 'Exterior2nd', 'MSSubClass', 'LotArea', 'Neighborhood', 'ExterQual', 'HeatingQC', 'TotRmsAbvGrd', 'KitchenQual', 'Fireplaces', 'YearRemodAdd', '1stFlrSF', 'TotalBsmtSF', 'YearBuilt', 'GrLivArea', 'Foundation', '2ndFlrSF', 'GarageArea', 'BsmtFinSF1'</a:t>
            </a:r>
            <a:endParaRPr sz="105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p:txBody>
      </p:sp>
      <p:pic>
        <p:nvPicPr>
          <p:cNvPr id="196" name="Google Shape;196;p20"/>
          <p:cNvPicPr preferRelativeResize="0"/>
          <p:nvPr/>
        </p:nvPicPr>
        <p:blipFill>
          <a:blip r:embed="rId3">
            <a:alphaModFix/>
          </a:blip>
          <a:stretch>
            <a:fillRect/>
          </a:stretch>
        </p:blipFill>
        <p:spPr>
          <a:xfrm>
            <a:off x="5250975" y="3117925"/>
            <a:ext cx="3893025" cy="2647050"/>
          </a:xfrm>
          <a:prstGeom prst="rect">
            <a:avLst/>
          </a:prstGeom>
          <a:noFill/>
          <a:ln>
            <a:noFill/>
          </a:ln>
        </p:spPr>
      </p:pic>
      <p:pic>
        <p:nvPicPr>
          <p:cNvPr id="197" name="Google Shape;197;p20"/>
          <p:cNvPicPr preferRelativeResize="0"/>
          <p:nvPr/>
        </p:nvPicPr>
        <p:blipFill>
          <a:blip r:embed="rId4">
            <a:alphaModFix/>
          </a:blip>
          <a:stretch>
            <a:fillRect/>
          </a:stretch>
        </p:blipFill>
        <p:spPr>
          <a:xfrm>
            <a:off x="5250975" y="602900"/>
            <a:ext cx="2734500" cy="2227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457200" y="602900"/>
            <a:ext cx="7469400" cy="923400"/>
          </a:xfrm>
          <a:prstGeom prst="rect">
            <a:avLst/>
          </a:prstGeom>
          <a:noFill/>
          <a:ln>
            <a:noFill/>
          </a:ln>
        </p:spPr>
        <p:txBody>
          <a:bodyPr anchorCtr="0" anchor="b" bIns="45700" lIns="91425" spcFirstLastPara="1" rIns="91425" wrap="square" tIns="45700">
            <a:noAutofit/>
          </a:bodyPr>
          <a:lstStyle/>
          <a:p>
            <a:pPr indent="0" lvl="0" marL="0" rtl="0" algn="l">
              <a:spcBef>
                <a:spcPts val="280"/>
              </a:spcBef>
              <a:spcAft>
                <a:spcPts val="0"/>
              </a:spcAft>
              <a:buNone/>
            </a:pPr>
            <a:r>
              <a:rPr lang="en-US"/>
              <a:t>Filtered Method - Results</a:t>
            </a:r>
            <a:endParaRPr/>
          </a:p>
        </p:txBody>
      </p:sp>
      <p:sp>
        <p:nvSpPr>
          <p:cNvPr id="203" name="Google Shape;203;p21"/>
          <p:cNvSpPr txBox="1"/>
          <p:nvPr>
            <p:ph idx="3" type="body"/>
          </p:nvPr>
        </p:nvSpPr>
        <p:spPr>
          <a:xfrm>
            <a:off x="457200" y="314532"/>
            <a:ext cx="3451500" cy="48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DB515"/>
              </a:buClr>
              <a:buSzPts val="1800"/>
              <a:buFont typeface="Arial"/>
              <a:buNone/>
            </a:pPr>
            <a:r>
              <a:rPr lang="en-US"/>
              <a:t>Feature Selection</a:t>
            </a:r>
            <a:r>
              <a:rPr b="1" i="0" lang="en-US" sz="1800" u="none" cap="none" strike="noStrike">
                <a:solidFill>
                  <a:srgbClr val="FDB515"/>
                </a:solidFill>
                <a:latin typeface="Georgia"/>
                <a:ea typeface="Georgia"/>
                <a:cs typeface="Georgia"/>
                <a:sym typeface="Georgia"/>
              </a:rPr>
              <a:t>| </a:t>
            </a:r>
            <a:endParaRPr b="1" i="0" sz="1800" u="none" cap="none" strike="noStrike">
              <a:solidFill>
                <a:srgbClr val="FDB515"/>
              </a:solidFill>
              <a:latin typeface="Georgia"/>
              <a:ea typeface="Georgia"/>
              <a:cs typeface="Georgia"/>
              <a:sym typeface="Georgia"/>
            </a:endParaRPr>
          </a:p>
        </p:txBody>
      </p:sp>
      <p:sp>
        <p:nvSpPr>
          <p:cNvPr id="204" name="Google Shape;204;p21"/>
          <p:cNvSpPr txBox="1"/>
          <p:nvPr>
            <p:ph idx="4" type="body"/>
          </p:nvPr>
        </p:nvSpPr>
        <p:spPr>
          <a:xfrm>
            <a:off x="2625802" y="312425"/>
            <a:ext cx="5000100" cy="49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rPr lang="en-US"/>
              <a:t> </a:t>
            </a:r>
            <a:endParaRPr b="1" i="0" sz="1800" u="none" cap="none" strike="noStrike">
              <a:solidFill>
                <a:schemeClr val="lt1"/>
              </a:solidFill>
              <a:latin typeface="Georgia"/>
              <a:ea typeface="Georgia"/>
              <a:cs typeface="Georgia"/>
              <a:sym typeface="Georgia"/>
            </a:endParaRPr>
          </a:p>
        </p:txBody>
      </p:sp>
      <p:pic>
        <p:nvPicPr>
          <p:cNvPr id="205" name="Google Shape;205;p21"/>
          <p:cNvPicPr preferRelativeResize="0"/>
          <p:nvPr/>
        </p:nvPicPr>
        <p:blipFill>
          <a:blip r:embed="rId3">
            <a:alphaModFix/>
          </a:blip>
          <a:stretch>
            <a:fillRect/>
          </a:stretch>
        </p:blipFill>
        <p:spPr>
          <a:xfrm>
            <a:off x="133650" y="2295750"/>
            <a:ext cx="3451500" cy="1944275"/>
          </a:xfrm>
          <a:prstGeom prst="rect">
            <a:avLst/>
          </a:prstGeom>
          <a:noFill/>
          <a:ln>
            <a:noFill/>
          </a:ln>
        </p:spPr>
      </p:pic>
      <p:pic>
        <p:nvPicPr>
          <p:cNvPr id="206" name="Google Shape;206;p21"/>
          <p:cNvPicPr preferRelativeResize="0"/>
          <p:nvPr/>
        </p:nvPicPr>
        <p:blipFill>
          <a:blip r:embed="rId4">
            <a:alphaModFix/>
          </a:blip>
          <a:stretch>
            <a:fillRect/>
          </a:stretch>
        </p:blipFill>
        <p:spPr>
          <a:xfrm>
            <a:off x="3737775" y="1526300"/>
            <a:ext cx="5171025" cy="4542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457200" y="804875"/>
            <a:ext cx="7469400" cy="492300"/>
          </a:xfrm>
          <a:prstGeom prst="rect">
            <a:avLst/>
          </a:prstGeom>
          <a:noFill/>
          <a:ln>
            <a:noFill/>
          </a:ln>
        </p:spPr>
        <p:txBody>
          <a:bodyPr anchorCtr="0" anchor="b" bIns="45700" lIns="91425" spcFirstLastPara="1" rIns="91425" wrap="square" tIns="45700">
            <a:noAutofit/>
          </a:bodyPr>
          <a:lstStyle/>
          <a:p>
            <a:pPr indent="0" lvl="0" marL="0" rtl="0" algn="l">
              <a:spcBef>
                <a:spcPts val="280"/>
              </a:spcBef>
              <a:spcAft>
                <a:spcPts val="0"/>
              </a:spcAft>
              <a:buClr>
                <a:schemeClr val="lt1"/>
              </a:buClr>
              <a:buSzPts val="1400"/>
              <a:buFont typeface="Arial"/>
              <a:buNone/>
            </a:pPr>
            <a:r>
              <a:rPr lang="en-US"/>
              <a:t>Wrapper Method</a:t>
            </a:r>
            <a:endParaRPr/>
          </a:p>
        </p:txBody>
      </p:sp>
      <p:sp>
        <p:nvSpPr>
          <p:cNvPr id="212" name="Google Shape;212;p22"/>
          <p:cNvSpPr txBox="1"/>
          <p:nvPr>
            <p:ph idx="3" type="body"/>
          </p:nvPr>
        </p:nvSpPr>
        <p:spPr>
          <a:xfrm>
            <a:off x="457200" y="316782"/>
            <a:ext cx="3451500" cy="48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DB515"/>
              </a:buClr>
              <a:buSzPts val="1800"/>
              <a:buFont typeface="Arial"/>
              <a:buNone/>
            </a:pPr>
            <a:r>
              <a:rPr lang="en-US"/>
              <a:t>Feature Selection</a:t>
            </a:r>
            <a:r>
              <a:rPr b="1" i="0" lang="en-US" sz="1800" u="none" cap="none" strike="noStrike">
                <a:solidFill>
                  <a:srgbClr val="FDB515"/>
                </a:solidFill>
                <a:latin typeface="Georgia"/>
                <a:ea typeface="Georgia"/>
                <a:cs typeface="Georgia"/>
                <a:sym typeface="Georgia"/>
              </a:rPr>
              <a:t>| </a:t>
            </a:r>
            <a:endParaRPr b="1" i="0" sz="1800" u="none" cap="none" strike="noStrike">
              <a:solidFill>
                <a:srgbClr val="FDB515"/>
              </a:solidFill>
              <a:latin typeface="Georgia"/>
              <a:ea typeface="Georgia"/>
              <a:cs typeface="Georgia"/>
              <a:sym typeface="Georgia"/>
            </a:endParaRPr>
          </a:p>
        </p:txBody>
      </p:sp>
      <p:sp>
        <p:nvSpPr>
          <p:cNvPr id="213" name="Google Shape;213;p22"/>
          <p:cNvSpPr txBox="1"/>
          <p:nvPr>
            <p:ph idx="2" type="body"/>
          </p:nvPr>
        </p:nvSpPr>
        <p:spPr>
          <a:xfrm>
            <a:off x="552450" y="1297175"/>
            <a:ext cx="8096100" cy="492300"/>
          </a:xfrm>
          <a:prstGeom prst="rect">
            <a:avLst/>
          </a:prstGeom>
          <a:noFill/>
          <a:ln>
            <a:noFill/>
          </a:ln>
        </p:spPr>
        <p:txBody>
          <a:bodyPr anchorCtr="0" anchor="t" bIns="45700" lIns="91425" spcFirstLastPara="1" rIns="91425" wrap="square" tIns="45700">
            <a:noAutofit/>
          </a:bodyPr>
          <a:lstStyle/>
          <a:p>
            <a:pPr indent="-317500" lvl="0" marL="457200" rtl="0" algn="l">
              <a:spcBef>
                <a:spcPts val="280"/>
              </a:spcBef>
              <a:spcAft>
                <a:spcPts val="0"/>
              </a:spcAft>
              <a:buSzPts val="1400"/>
              <a:buChar char="-"/>
            </a:pPr>
            <a:r>
              <a:rPr lang="en-US"/>
              <a:t>A recursive feature elimination process using sklearn RFE function, threshold=35 </a:t>
            </a:r>
            <a:endParaRPr/>
          </a:p>
          <a:p>
            <a:pPr indent="0" lvl="0" marL="0" rtl="0" algn="l">
              <a:spcBef>
                <a:spcPts val="280"/>
              </a:spcBef>
              <a:spcAft>
                <a:spcPts val="0"/>
              </a:spcAft>
              <a:buNone/>
            </a:pPr>
            <a:r>
              <a:t/>
            </a:r>
            <a:endParaRPr/>
          </a:p>
          <a:p>
            <a:pPr indent="0" lvl="0" marL="457200" rtl="0" algn="l">
              <a:spcBef>
                <a:spcPts val="280"/>
              </a:spcBef>
              <a:spcAft>
                <a:spcPts val="0"/>
              </a:spcAft>
              <a:buNone/>
            </a:pPr>
            <a:r>
              <a:t/>
            </a:r>
            <a:endParaRPr/>
          </a:p>
          <a:p>
            <a:pPr indent="0" lvl="0" marL="457200" marR="0" rtl="0" algn="l">
              <a:spcBef>
                <a:spcPts val="280"/>
              </a:spcBef>
              <a:spcAft>
                <a:spcPts val="0"/>
              </a:spcAft>
              <a:buNone/>
            </a:pPr>
            <a:r>
              <a:t/>
            </a:r>
            <a:endParaRPr/>
          </a:p>
          <a:p>
            <a:pPr indent="0" lvl="0" marL="0" marR="0" rtl="0" algn="l">
              <a:spcBef>
                <a:spcPts val="280"/>
              </a:spcBef>
              <a:spcAft>
                <a:spcPts val="0"/>
              </a:spcAft>
              <a:buClr>
                <a:schemeClr val="lt1"/>
              </a:buClr>
              <a:buSzPts val="1400"/>
              <a:buFont typeface="Arial"/>
              <a:buNone/>
            </a:pPr>
            <a:r>
              <a:t/>
            </a:r>
            <a:endParaRPr b="0" i="0" sz="1400" u="none" cap="none" strike="noStrike">
              <a:solidFill>
                <a:schemeClr val="lt1"/>
              </a:solidFill>
              <a:latin typeface="Merriweather Sans"/>
              <a:ea typeface="Merriweather Sans"/>
              <a:cs typeface="Merriweather Sans"/>
              <a:sym typeface="Merriweather Sans"/>
            </a:endParaRPr>
          </a:p>
        </p:txBody>
      </p:sp>
      <p:sp>
        <p:nvSpPr>
          <p:cNvPr id="214" name="Google Shape;214;p22"/>
          <p:cNvSpPr txBox="1"/>
          <p:nvPr>
            <p:ph idx="2" type="body"/>
          </p:nvPr>
        </p:nvSpPr>
        <p:spPr>
          <a:xfrm>
            <a:off x="457200" y="1822175"/>
            <a:ext cx="1908300" cy="492300"/>
          </a:xfrm>
          <a:prstGeom prst="rect">
            <a:avLst/>
          </a:prstGeom>
          <a:noFill/>
          <a:ln>
            <a:noFill/>
          </a:ln>
        </p:spPr>
        <p:txBody>
          <a:bodyPr anchorCtr="0" anchor="t" bIns="45700" lIns="91425" spcFirstLastPara="1" rIns="91425" wrap="square" tIns="45700">
            <a:noAutofit/>
          </a:bodyPr>
          <a:lstStyle/>
          <a:p>
            <a:pPr indent="-317500" lvl="0" marL="457200" rtl="0" algn="l">
              <a:spcBef>
                <a:spcPts val="280"/>
              </a:spcBef>
              <a:spcAft>
                <a:spcPts val="0"/>
              </a:spcAft>
              <a:buSzPts val="1400"/>
              <a:buChar char="-"/>
            </a:pPr>
            <a:r>
              <a:rPr lang="en-US"/>
              <a:t>Some of the top features selected. </a:t>
            </a:r>
            <a:endParaRPr/>
          </a:p>
          <a:p>
            <a:pPr indent="-317500" lvl="0" marL="457200" rtl="0" algn="l">
              <a:spcBef>
                <a:spcPts val="0"/>
              </a:spcBef>
              <a:spcAft>
                <a:spcPts val="0"/>
              </a:spcAft>
              <a:buSzPts val="1400"/>
              <a:buChar char="-"/>
            </a:pPr>
            <a:r>
              <a:rPr lang="en-US"/>
              <a:t>Liner, Ridge, Lasso share relatively similar features</a:t>
            </a:r>
            <a:endParaRPr/>
          </a:p>
          <a:p>
            <a:pPr indent="-317500" lvl="0" marL="457200" rtl="0" algn="l">
              <a:spcBef>
                <a:spcPts val="0"/>
              </a:spcBef>
              <a:spcAft>
                <a:spcPts val="0"/>
              </a:spcAft>
              <a:buSzPts val="1400"/>
              <a:buChar char="-"/>
            </a:pPr>
            <a:r>
              <a:rPr lang="en-US"/>
              <a:t>Decision Tree based have difference selections</a:t>
            </a:r>
            <a:endParaRPr/>
          </a:p>
          <a:p>
            <a:pPr indent="0" lvl="0" marL="457200" rtl="0" algn="l">
              <a:spcBef>
                <a:spcPts val="280"/>
              </a:spcBef>
              <a:spcAft>
                <a:spcPts val="0"/>
              </a:spcAft>
              <a:buNone/>
            </a:pPr>
            <a:r>
              <a:t/>
            </a:r>
            <a:endParaRPr/>
          </a:p>
          <a:p>
            <a:pPr indent="0" lvl="0" marL="457200" marR="0" rtl="0" algn="l">
              <a:spcBef>
                <a:spcPts val="280"/>
              </a:spcBef>
              <a:spcAft>
                <a:spcPts val="0"/>
              </a:spcAft>
              <a:buNone/>
            </a:pPr>
            <a:r>
              <a:t/>
            </a:r>
            <a:endParaRPr/>
          </a:p>
          <a:p>
            <a:pPr indent="0" lvl="0" marL="0" marR="0" rtl="0" algn="l">
              <a:spcBef>
                <a:spcPts val="280"/>
              </a:spcBef>
              <a:spcAft>
                <a:spcPts val="0"/>
              </a:spcAft>
              <a:buClr>
                <a:schemeClr val="lt1"/>
              </a:buClr>
              <a:buSzPts val="1400"/>
              <a:buFont typeface="Arial"/>
              <a:buNone/>
            </a:pPr>
            <a:r>
              <a:t/>
            </a:r>
            <a:endParaRPr/>
          </a:p>
          <a:p>
            <a:pPr indent="0" lvl="0" marL="0" marR="0" rtl="0" algn="l">
              <a:spcBef>
                <a:spcPts val="280"/>
              </a:spcBef>
              <a:spcAft>
                <a:spcPts val="0"/>
              </a:spcAft>
              <a:buClr>
                <a:schemeClr val="lt1"/>
              </a:buClr>
              <a:buSzPts val="1400"/>
              <a:buFont typeface="Arial"/>
              <a:buNone/>
            </a:pPr>
            <a:r>
              <a:t/>
            </a:r>
            <a:endParaRPr b="0" i="0" sz="1400" u="none" cap="none" strike="noStrike">
              <a:solidFill>
                <a:schemeClr val="lt1"/>
              </a:solidFill>
              <a:latin typeface="Merriweather Sans"/>
              <a:ea typeface="Merriweather Sans"/>
              <a:cs typeface="Merriweather Sans"/>
              <a:sym typeface="Merriweather Sans"/>
            </a:endParaRPr>
          </a:p>
        </p:txBody>
      </p:sp>
      <p:pic>
        <p:nvPicPr>
          <p:cNvPr id="215" name="Google Shape;215;p22"/>
          <p:cNvPicPr preferRelativeResize="0"/>
          <p:nvPr/>
        </p:nvPicPr>
        <p:blipFill>
          <a:blip r:embed="rId3">
            <a:alphaModFix/>
          </a:blip>
          <a:stretch>
            <a:fillRect/>
          </a:stretch>
        </p:blipFill>
        <p:spPr>
          <a:xfrm>
            <a:off x="2533213" y="1822175"/>
            <a:ext cx="2823590" cy="4763726"/>
          </a:xfrm>
          <a:prstGeom prst="rect">
            <a:avLst/>
          </a:prstGeom>
          <a:noFill/>
          <a:ln>
            <a:noFill/>
          </a:ln>
        </p:spPr>
      </p:pic>
      <p:pic>
        <p:nvPicPr>
          <p:cNvPr id="216" name="Google Shape;216;p22"/>
          <p:cNvPicPr preferRelativeResize="0"/>
          <p:nvPr/>
        </p:nvPicPr>
        <p:blipFill>
          <a:blip r:embed="rId4">
            <a:alphaModFix/>
          </a:blip>
          <a:stretch>
            <a:fillRect/>
          </a:stretch>
        </p:blipFill>
        <p:spPr>
          <a:xfrm>
            <a:off x="5986125" y="1822175"/>
            <a:ext cx="1692024" cy="476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457200" y="804875"/>
            <a:ext cx="7469400" cy="488100"/>
          </a:xfrm>
          <a:prstGeom prst="rect">
            <a:avLst/>
          </a:prstGeom>
          <a:noFill/>
          <a:ln>
            <a:noFill/>
          </a:ln>
        </p:spPr>
        <p:txBody>
          <a:bodyPr anchorCtr="0" anchor="b" bIns="45700" lIns="91425" spcFirstLastPara="1" rIns="91425" wrap="square" tIns="45700">
            <a:noAutofit/>
          </a:bodyPr>
          <a:lstStyle/>
          <a:p>
            <a:pPr indent="0" lvl="0" marL="0" rtl="0" algn="l">
              <a:spcBef>
                <a:spcPts val="280"/>
              </a:spcBef>
              <a:spcAft>
                <a:spcPts val="0"/>
              </a:spcAft>
              <a:buClr>
                <a:schemeClr val="lt1"/>
              </a:buClr>
              <a:buSzPts val="1400"/>
              <a:buFont typeface="Arial"/>
              <a:buNone/>
            </a:pPr>
            <a:r>
              <a:rPr lang="en-US"/>
              <a:t>Wrapper Method - Results</a:t>
            </a:r>
            <a:endParaRPr/>
          </a:p>
        </p:txBody>
      </p:sp>
      <p:sp>
        <p:nvSpPr>
          <p:cNvPr id="222" name="Google Shape;222;p23"/>
          <p:cNvSpPr txBox="1"/>
          <p:nvPr>
            <p:ph idx="3" type="body"/>
          </p:nvPr>
        </p:nvSpPr>
        <p:spPr>
          <a:xfrm>
            <a:off x="457200" y="316782"/>
            <a:ext cx="3451500" cy="48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DB515"/>
              </a:buClr>
              <a:buSzPts val="1800"/>
              <a:buFont typeface="Arial"/>
              <a:buNone/>
            </a:pPr>
            <a:r>
              <a:rPr lang="en-US"/>
              <a:t>Feature Selection</a:t>
            </a:r>
            <a:r>
              <a:rPr b="1" i="0" lang="en-US" sz="1800" u="none" cap="none" strike="noStrike">
                <a:solidFill>
                  <a:srgbClr val="FDB515"/>
                </a:solidFill>
                <a:latin typeface="Georgia"/>
                <a:ea typeface="Georgia"/>
                <a:cs typeface="Georgia"/>
                <a:sym typeface="Georgia"/>
              </a:rPr>
              <a:t>| </a:t>
            </a:r>
            <a:endParaRPr b="1" i="0" sz="1800" u="none" cap="none" strike="noStrike">
              <a:solidFill>
                <a:srgbClr val="FDB515"/>
              </a:solidFill>
              <a:latin typeface="Georgia"/>
              <a:ea typeface="Georgia"/>
              <a:cs typeface="Georgia"/>
              <a:sym typeface="Georgia"/>
            </a:endParaRPr>
          </a:p>
        </p:txBody>
      </p:sp>
      <p:pic>
        <p:nvPicPr>
          <p:cNvPr id="223" name="Google Shape;223;p23"/>
          <p:cNvPicPr preferRelativeResize="0"/>
          <p:nvPr/>
        </p:nvPicPr>
        <p:blipFill>
          <a:blip r:embed="rId3">
            <a:alphaModFix/>
          </a:blip>
          <a:stretch>
            <a:fillRect/>
          </a:stretch>
        </p:blipFill>
        <p:spPr>
          <a:xfrm>
            <a:off x="304800" y="1983950"/>
            <a:ext cx="3756300" cy="1815019"/>
          </a:xfrm>
          <a:prstGeom prst="rect">
            <a:avLst/>
          </a:prstGeom>
          <a:noFill/>
          <a:ln>
            <a:noFill/>
          </a:ln>
        </p:spPr>
      </p:pic>
      <p:pic>
        <p:nvPicPr>
          <p:cNvPr id="224" name="Google Shape;224;p23"/>
          <p:cNvPicPr preferRelativeResize="0"/>
          <p:nvPr/>
        </p:nvPicPr>
        <p:blipFill>
          <a:blip r:embed="rId4">
            <a:alphaModFix/>
          </a:blip>
          <a:stretch>
            <a:fillRect/>
          </a:stretch>
        </p:blipFill>
        <p:spPr>
          <a:xfrm>
            <a:off x="4213500" y="1445375"/>
            <a:ext cx="4778099" cy="33390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ctrTitle"/>
          </p:nvPr>
        </p:nvSpPr>
        <p:spPr>
          <a:xfrm>
            <a:off x="685800" y="1438980"/>
            <a:ext cx="7399800" cy="1470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Neural Network</a:t>
            </a:r>
            <a:endParaRPr/>
          </a:p>
        </p:txBody>
      </p:sp>
      <p:sp>
        <p:nvSpPr>
          <p:cNvPr id="231" name="Google Shape;231;p24"/>
          <p:cNvSpPr txBox="1"/>
          <p:nvPr>
            <p:ph idx="1" type="subTitle"/>
          </p:nvPr>
        </p:nvSpPr>
        <p:spPr>
          <a:xfrm>
            <a:off x="680155" y="2983087"/>
            <a:ext cx="7433700" cy="968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457200" y="1058325"/>
            <a:ext cx="7469400" cy="923400"/>
          </a:xfrm>
          <a:prstGeom prst="rect">
            <a:avLst/>
          </a:prstGeom>
          <a:noFill/>
          <a:ln>
            <a:noFill/>
          </a:ln>
        </p:spPr>
        <p:txBody>
          <a:bodyPr anchorCtr="0" anchor="b" bIns="45700" lIns="91425" spcFirstLastPara="1" rIns="91425" wrap="square" tIns="45700">
            <a:noAutofit/>
          </a:bodyPr>
          <a:lstStyle/>
          <a:p>
            <a:pPr indent="0" lvl="0" marL="0" rtl="0" algn="l">
              <a:spcBef>
                <a:spcPts val="280"/>
              </a:spcBef>
              <a:spcAft>
                <a:spcPts val="0"/>
              </a:spcAft>
              <a:buClr>
                <a:schemeClr val="lt1"/>
              </a:buClr>
              <a:buSzPts val="1400"/>
              <a:buFont typeface="Arial"/>
              <a:buNone/>
            </a:pPr>
            <a:r>
              <a:rPr lang="en-US"/>
              <a:t>Considering the size of data and nature of the problem, a tiny tower architecture designed for this regression problem.</a:t>
            </a:r>
            <a:endParaRPr/>
          </a:p>
        </p:txBody>
      </p:sp>
      <p:sp>
        <p:nvSpPr>
          <p:cNvPr id="237" name="Google Shape;237;p25"/>
          <p:cNvSpPr txBox="1"/>
          <p:nvPr>
            <p:ph idx="2" type="body"/>
          </p:nvPr>
        </p:nvSpPr>
        <p:spPr>
          <a:xfrm>
            <a:off x="5333250" y="2147750"/>
            <a:ext cx="2697000" cy="3481200"/>
          </a:xfrm>
          <a:prstGeom prst="rect">
            <a:avLst/>
          </a:prstGeom>
          <a:noFill/>
          <a:ln>
            <a:noFill/>
          </a:ln>
        </p:spPr>
        <p:txBody>
          <a:bodyPr anchorCtr="0" anchor="t" bIns="45700" lIns="91425" spcFirstLastPara="1" rIns="91425" wrap="square" tIns="45700">
            <a:noAutofit/>
          </a:bodyPr>
          <a:lstStyle/>
          <a:p>
            <a:pPr indent="-317500" lvl="0" marL="457200" marR="0" rtl="0" algn="l">
              <a:spcBef>
                <a:spcPts val="280"/>
              </a:spcBef>
              <a:spcAft>
                <a:spcPts val="0"/>
              </a:spcAft>
              <a:buSzPts val="1400"/>
              <a:buChar char="-"/>
            </a:pPr>
            <a:r>
              <a:rPr lang="en-US"/>
              <a:t>TensorFlow</a:t>
            </a:r>
            <a:endParaRPr/>
          </a:p>
          <a:p>
            <a:pPr indent="-317500" lvl="0" marL="457200" marR="0" rtl="0" algn="l">
              <a:spcBef>
                <a:spcPts val="0"/>
              </a:spcBef>
              <a:spcAft>
                <a:spcPts val="0"/>
              </a:spcAft>
              <a:buSzPts val="1400"/>
              <a:buChar char="-"/>
            </a:pPr>
            <a:r>
              <a:rPr lang="en-US"/>
              <a:t>Keras</a:t>
            </a:r>
            <a:endParaRPr/>
          </a:p>
          <a:p>
            <a:pPr indent="-317500" lvl="0" marL="457200" marR="0" rtl="0" algn="l">
              <a:spcBef>
                <a:spcPts val="0"/>
              </a:spcBef>
              <a:spcAft>
                <a:spcPts val="0"/>
              </a:spcAft>
              <a:buSzPts val="1400"/>
              <a:buChar char="-"/>
            </a:pPr>
            <a:r>
              <a:rPr lang="en-US"/>
              <a:t>Optimizer: Adam</a:t>
            </a:r>
            <a:endParaRPr/>
          </a:p>
          <a:p>
            <a:pPr indent="-317500" lvl="0" marL="457200" marR="0" rtl="0" algn="l">
              <a:spcBef>
                <a:spcPts val="0"/>
              </a:spcBef>
              <a:spcAft>
                <a:spcPts val="0"/>
              </a:spcAft>
              <a:buSzPts val="1400"/>
              <a:buChar char="-"/>
            </a:pPr>
            <a:r>
              <a:rPr lang="en-US"/>
              <a:t>Loss: MSE</a:t>
            </a:r>
            <a:endParaRPr/>
          </a:p>
          <a:p>
            <a:pPr indent="-317500" lvl="0" marL="457200" marR="0" rtl="0" algn="l">
              <a:spcBef>
                <a:spcPts val="0"/>
              </a:spcBef>
              <a:spcAft>
                <a:spcPts val="0"/>
              </a:spcAft>
              <a:buSzPts val="1400"/>
              <a:buChar char="-"/>
            </a:pPr>
            <a:r>
              <a:rPr lang="en-US"/>
              <a:t>Metrics: RMSE</a:t>
            </a:r>
            <a:endParaRPr/>
          </a:p>
          <a:p>
            <a:pPr indent="-317500" lvl="0" marL="457200" marR="0" rtl="0" algn="l">
              <a:spcBef>
                <a:spcPts val="0"/>
              </a:spcBef>
              <a:spcAft>
                <a:spcPts val="0"/>
              </a:spcAft>
              <a:buSzPts val="1400"/>
              <a:buChar char="-"/>
            </a:pPr>
            <a:r>
              <a:rPr lang="en-US"/>
              <a:t>1000 Epochs</a:t>
            </a:r>
            <a:endParaRPr/>
          </a:p>
          <a:p>
            <a:pPr indent="-317500" lvl="0" marL="457200" marR="0" rtl="0" algn="l">
              <a:spcBef>
                <a:spcPts val="0"/>
              </a:spcBef>
              <a:spcAft>
                <a:spcPts val="0"/>
              </a:spcAft>
              <a:buSzPts val="1400"/>
              <a:buChar char="-"/>
            </a:pPr>
            <a:r>
              <a:rPr lang="en-US"/>
              <a:t>Call backs</a:t>
            </a:r>
            <a:endParaRPr/>
          </a:p>
          <a:p>
            <a:pPr indent="-304800" lvl="1" marL="914400" marR="0" rtl="0" algn="l">
              <a:spcBef>
                <a:spcPts val="0"/>
              </a:spcBef>
              <a:spcAft>
                <a:spcPts val="0"/>
              </a:spcAft>
              <a:buSzPts val="1200"/>
              <a:buChar char="-"/>
            </a:pPr>
            <a:r>
              <a:rPr lang="en-US"/>
              <a:t>Save </a:t>
            </a:r>
            <a:endParaRPr/>
          </a:p>
          <a:p>
            <a:pPr indent="-304800" lvl="1" marL="914400" marR="0" rtl="0" algn="l">
              <a:spcBef>
                <a:spcPts val="0"/>
              </a:spcBef>
              <a:spcAft>
                <a:spcPts val="0"/>
              </a:spcAft>
              <a:buSzPts val="1200"/>
              <a:buChar char="-"/>
            </a:pPr>
            <a:r>
              <a:rPr lang="en-US"/>
              <a:t>Early Stopping</a:t>
            </a:r>
            <a:endParaRPr/>
          </a:p>
          <a:p>
            <a:pPr indent="-317500" lvl="0" marL="457200" marR="0" rtl="0" algn="l">
              <a:spcBef>
                <a:spcPts val="0"/>
              </a:spcBef>
              <a:spcAft>
                <a:spcPts val="0"/>
              </a:spcAft>
              <a:buSzPts val="1400"/>
              <a:buChar char="-"/>
            </a:pPr>
            <a:r>
              <a:rPr lang="en-US"/>
              <a:t>Save, resume</a:t>
            </a:r>
            <a:endParaRPr/>
          </a:p>
          <a:p>
            <a:pPr indent="0" lvl="0" marL="0" marR="0" rtl="0" algn="l">
              <a:spcBef>
                <a:spcPts val="280"/>
              </a:spcBef>
              <a:spcAft>
                <a:spcPts val="0"/>
              </a:spcAft>
              <a:buClr>
                <a:schemeClr val="lt1"/>
              </a:buClr>
              <a:buSzPts val="1400"/>
              <a:buFont typeface="Arial"/>
              <a:buNone/>
            </a:pPr>
            <a:r>
              <a:t/>
            </a:r>
            <a:endParaRPr/>
          </a:p>
          <a:p>
            <a:pPr indent="0" lvl="0" marL="0" marR="0" rtl="0" algn="l">
              <a:spcBef>
                <a:spcPts val="280"/>
              </a:spcBef>
              <a:spcAft>
                <a:spcPts val="0"/>
              </a:spcAft>
              <a:buClr>
                <a:schemeClr val="lt1"/>
              </a:buClr>
              <a:buSzPts val="1400"/>
              <a:buFont typeface="Arial"/>
              <a:buNone/>
            </a:pPr>
            <a:r>
              <a:t/>
            </a:r>
            <a:endParaRPr b="0" i="0" sz="1400" u="none" cap="none" strike="noStrike">
              <a:solidFill>
                <a:schemeClr val="lt1"/>
              </a:solidFill>
              <a:latin typeface="Merriweather Sans"/>
              <a:ea typeface="Merriweather Sans"/>
              <a:cs typeface="Merriweather Sans"/>
              <a:sym typeface="Merriweather Sans"/>
            </a:endParaRPr>
          </a:p>
        </p:txBody>
      </p:sp>
      <p:sp>
        <p:nvSpPr>
          <p:cNvPr id="238" name="Google Shape;238;p25"/>
          <p:cNvSpPr txBox="1"/>
          <p:nvPr>
            <p:ph idx="3" type="body"/>
          </p:nvPr>
        </p:nvSpPr>
        <p:spPr>
          <a:xfrm>
            <a:off x="457200" y="316782"/>
            <a:ext cx="3451500" cy="48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DB515"/>
              </a:buClr>
              <a:buSzPts val="1800"/>
              <a:buFont typeface="Arial"/>
              <a:buNone/>
            </a:pPr>
            <a:r>
              <a:rPr lang="en-US"/>
              <a:t>Neural Net</a:t>
            </a:r>
            <a:r>
              <a:rPr b="1" i="0" lang="en-US" sz="1800" u="none" cap="none" strike="noStrike">
                <a:solidFill>
                  <a:srgbClr val="FDB515"/>
                </a:solidFill>
                <a:latin typeface="Georgia"/>
                <a:ea typeface="Georgia"/>
                <a:cs typeface="Georgia"/>
                <a:sym typeface="Georgia"/>
              </a:rPr>
              <a:t> | </a:t>
            </a:r>
            <a:endParaRPr b="1" i="0" sz="1800" u="none" cap="none" strike="noStrike">
              <a:solidFill>
                <a:srgbClr val="FDB515"/>
              </a:solidFill>
              <a:latin typeface="Georgia"/>
              <a:ea typeface="Georgia"/>
              <a:cs typeface="Georgia"/>
              <a:sym typeface="Georgia"/>
            </a:endParaRPr>
          </a:p>
        </p:txBody>
      </p:sp>
      <p:sp>
        <p:nvSpPr>
          <p:cNvPr id="239" name="Google Shape;239;p25"/>
          <p:cNvSpPr txBox="1"/>
          <p:nvPr>
            <p:ph idx="4" type="body"/>
          </p:nvPr>
        </p:nvSpPr>
        <p:spPr>
          <a:xfrm>
            <a:off x="2625802" y="312425"/>
            <a:ext cx="5000100" cy="49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rPr lang="en-US"/>
              <a:t>Architecture</a:t>
            </a:r>
            <a:r>
              <a:rPr lang="en-US"/>
              <a:t> and Implementation</a:t>
            </a:r>
            <a:endParaRPr b="1" i="0" sz="1800" u="none" cap="none" strike="noStrike">
              <a:solidFill>
                <a:schemeClr val="lt1"/>
              </a:solidFill>
              <a:latin typeface="Georgia"/>
              <a:ea typeface="Georgia"/>
              <a:cs typeface="Georgia"/>
              <a:sym typeface="Georgia"/>
            </a:endParaRPr>
          </a:p>
        </p:txBody>
      </p:sp>
      <p:grpSp>
        <p:nvGrpSpPr>
          <p:cNvPr id="240" name="Google Shape;240;p25"/>
          <p:cNvGrpSpPr/>
          <p:nvPr/>
        </p:nvGrpSpPr>
        <p:grpSpPr>
          <a:xfrm>
            <a:off x="5530050" y="4584204"/>
            <a:ext cx="2303400" cy="1174121"/>
            <a:chOff x="5561100" y="4470079"/>
            <a:chExt cx="2303400" cy="1174121"/>
          </a:xfrm>
        </p:grpSpPr>
        <p:sp>
          <p:nvSpPr>
            <p:cNvPr id="241" name="Google Shape;241;p25"/>
            <p:cNvSpPr/>
            <p:nvPr/>
          </p:nvSpPr>
          <p:spPr>
            <a:xfrm>
              <a:off x="5561100" y="4513200"/>
              <a:ext cx="2303400" cy="1131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5"/>
            <p:cNvPicPr preferRelativeResize="0"/>
            <p:nvPr/>
          </p:nvPicPr>
          <p:blipFill>
            <a:blip r:embed="rId3">
              <a:alphaModFix/>
            </a:blip>
            <a:stretch>
              <a:fillRect/>
            </a:stretch>
          </p:blipFill>
          <p:spPr>
            <a:xfrm>
              <a:off x="5967762" y="4470079"/>
              <a:ext cx="1378268" cy="488543"/>
            </a:xfrm>
            <a:prstGeom prst="rect">
              <a:avLst/>
            </a:prstGeom>
            <a:noFill/>
            <a:ln>
              <a:noFill/>
            </a:ln>
          </p:spPr>
        </p:pic>
        <p:pic>
          <p:nvPicPr>
            <p:cNvPr id="243" name="Google Shape;243;p25"/>
            <p:cNvPicPr preferRelativeResize="0"/>
            <p:nvPr/>
          </p:nvPicPr>
          <p:blipFill>
            <a:blip r:embed="rId4">
              <a:alphaModFix/>
            </a:blip>
            <a:stretch>
              <a:fillRect/>
            </a:stretch>
          </p:blipFill>
          <p:spPr>
            <a:xfrm>
              <a:off x="5920259" y="5052092"/>
              <a:ext cx="1687737" cy="517179"/>
            </a:xfrm>
            <a:prstGeom prst="rect">
              <a:avLst/>
            </a:prstGeom>
            <a:noFill/>
            <a:ln>
              <a:noFill/>
            </a:ln>
          </p:spPr>
        </p:pic>
      </p:grpSp>
      <p:pic>
        <p:nvPicPr>
          <p:cNvPr id="244" name="Google Shape;244;p25"/>
          <p:cNvPicPr preferRelativeResize="0"/>
          <p:nvPr/>
        </p:nvPicPr>
        <p:blipFill>
          <a:blip r:embed="rId5">
            <a:alphaModFix/>
          </a:blip>
          <a:stretch>
            <a:fillRect/>
          </a:stretch>
        </p:blipFill>
        <p:spPr>
          <a:xfrm>
            <a:off x="457200" y="3266450"/>
            <a:ext cx="4525552" cy="2196475"/>
          </a:xfrm>
          <a:prstGeom prst="rect">
            <a:avLst/>
          </a:prstGeom>
          <a:noFill/>
          <a:ln>
            <a:noFill/>
          </a:ln>
        </p:spPr>
      </p:pic>
      <p:sp>
        <p:nvSpPr>
          <p:cNvPr id="245" name="Google Shape;245;p25"/>
          <p:cNvSpPr txBox="1"/>
          <p:nvPr>
            <p:ph idx="2" type="body"/>
          </p:nvPr>
        </p:nvSpPr>
        <p:spPr>
          <a:xfrm>
            <a:off x="457200" y="2147750"/>
            <a:ext cx="3451500" cy="773100"/>
          </a:xfrm>
          <a:prstGeom prst="rect">
            <a:avLst/>
          </a:prstGeom>
          <a:noFill/>
          <a:ln>
            <a:noFill/>
          </a:ln>
        </p:spPr>
        <p:txBody>
          <a:bodyPr anchorCtr="0" anchor="t" bIns="45700" lIns="91425" spcFirstLastPara="1" rIns="91425" wrap="square" tIns="45700">
            <a:noAutofit/>
          </a:bodyPr>
          <a:lstStyle/>
          <a:p>
            <a:pPr indent="-317500" lvl="0" marL="457200" rtl="0" algn="l">
              <a:spcBef>
                <a:spcPts val="280"/>
              </a:spcBef>
              <a:spcAft>
                <a:spcPts val="0"/>
              </a:spcAft>
              <a:buSzPts val="1400"/>
              <a:buChar char="-"/>
            </a:pPr>
            <a:r>
              <a:rPr lang="en-US"/>
              <a:t>Sequential</a:t>
            </a:r>
            <a:endParaRPr/>
          </a:p>
          <a:p>
            <a:pPr indent="-317500" lvl="0" marL="457200" marR="0" rtl="0" algn="l">
              <a:spcBef>
                <a:spcPts val="0"/>
              </a:spcBef>
              <a:spcAft>
                <a:spcPts val="0"/>
              </a:spcAft>
              <a:buSzPts val="1400"/>
              <a:buChar char="-"/>
            </a:pPr>
            <a:r>
              <a:rPr lang="en-US"/>
              <a:t>2 Hidden Layers</a:t>
            </a:r>
            <a:endParaRPr/>
          </a:p>
          <a:p>
            <a:pPr indent="-317500" lvl="0" marL="457200" marR="0" rtl="0" algn="l">
              <a:spcBef>
                <a:spcPts val="0"/>
              </a:spcBef>
              <a:spcAft>
                <a:spcPts val="0"/>
              </a:spcAft>
              <a:buSzPts val="1400"/>
              <a:buChar char="-"/>
            </a:pPr>
            <a:r>
              <a:rPr lang="en-US"/>
              <a:t>Relu Activation Functions</a:t>
            </a:r>
            <a:endParaRPr/>
          </a:p>
          <a:p>
            <a:pPr indent="0" lvl="0" marL="0" marR="0" rtl="0" algn="l">
              <a:spcBef>
                <a:spcPts val="280"/>
              </a:spcBef>
              <a:spcAft>
                <a:spcPts val="0"/>
              </a:spcAft>
              <a:buClr>
                <a:schemeClr val="lt1"/>
              </a:buClr>
              <a:buSzPts val="1400"/>
              <a:buFont typeface="Arial"/>
              <a:buNone/>
            </a:pPr>
            <a:r>
              <a:t/>
            </a:r>
            <a:endParaRPr/>
          </a:p>
          <a:p>
            <a:pPr indent="0" lvl="0" marL="0" marR="0" rtl="0" algn="l">
              <a:spcBef>
                <a:spcPts val="280"/>
              </a:spcBef>
              <a:spcAft>
                <a:spcPts val="0"/>
              </a:spcAft>
              <a:buClr>
                <a:schemeClr val="lt1"/>
              </a:buClr>
              <a:buSzPts val="1400"/>
              <a:buFont typeface="Arial"/>
              <a:buNone/>
            </a:pPr>
            <a:r>
              <a:t/>
            </a:r>
            <a:endParaRPr b="0" i="0" sz="1400" u="none" cap="none" strike="noStrike">
              <a:solidFill>
                <a:schemeClr val="lt1"/>
              </a:solidFill>
              <a:latin typeface="Merriweather Sans"/>
              <a:ea typeface="Merriweather Sans"/>
              <a:cs typeface="Merriweather Sans"/>
              <a:sym typeface="Merriweather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8"/>
          <p:cNvSpPr txBox="1"/>
          <p:nvPr>
            <p:ph type="ctrTitle"/>
          </p:nvPr>
        </p:nvSpPr>
        <p:spPr>
          <a:xfrm>
            <a:off x="697100" y="723252"/>
            <a:ext cx="7399800" cy="90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Introduction</a:t>
            </a:r>
            <a:endParaRPr/>
          </a:p>
        </p:txBody>
      </p:sp>
      <p:sp>
        <p:nvSpPr>
          <p:cNvPr id="60" name="Google Shape;60;p8"/>
          <p:cNvSpPr txBox="1"/>
          <p:nvPr>
            <p:ph idx="1" type="subTitle"/>
          </p:nvPr>
        </p:nvSpPr>
        <p:spPr>
          <a:xfrm>
            <a:off x="680150" y="1783893"/>
            <a:ext cx="7433700" cy="3600000"/>
          </a:xfrm>
          <a:prstGeom prst="rect">
            <a:avLst/>
          </a:prstGeom>
          <a:noFill/>
        </p:spPr>
        <p:txBody>
          <a:bodyPr anchorCtr="0" anchor="t" bIns="45700" lIns="91425" spcFirstLastPara="1" rIns="91425" wrap="square" tIns="45700">
            <a:noAutofit/>
          </a:bodyPr>
          <a:lstStyle/>
          <a:p>
            <a:pPr indent="0" lvl="0" marL="0" rtl="0" algn="l">
              <a:spcBef>
                <a:spcPts val="480"/>
              </a:spcBef>
              <a:spcAft>
                <a:spcPts val="0"/>
              </a:spcAft>
              <a:buNone/>
            </a:pPr>
            <a:r>
              <a:rPr lang="en-US" sz="1850">
                <a:solidFill>
                  <a:schemeClr val="lt1"/>
                </a:solidFill>
                <a:latin typeface="Arial"/>
                <a:ea typeface="Arial"/>
                <a:cs typeface="Arial"/>
                <a:sym typeface="Arial"/>
              </a:rPr>
              <a:t>Description of Data and Data Source</a:t>
            </a:r>
            <a:endParaRPr sz="1850">
              <a:solidFill>
                <a:schemeClr val="lt1"/>
              </a:solidFill>
              <a:latin typeface="Arial"/>
              <a:ea typeface="Arial"/>
              <a:cs typeface="Arial"/>
              <a:sym typeface="Arial"/>
            </a:endParaRPr>
          </a:p>
          <a:p>
            <a:pPr indent="0" lvl="0" marL="0" rtl="0" algn="l">
              <a:spcBef>
                <a:spcPts val="480"/>
              </a:spcBef>
              <a:spcAft>
                <a:spcPts val="0"/>
              </a:spcAft>
              <a:buNone/>
            </a:pPr>
            <a:r>
              <a:t/>
            </a:r>
            <a:endParaRPr sz="1850">
              <a:solidFill>
                <a:schemeClr val="lt1"/>
              </a:solidFill>
              <a:latin typeface="Arial"/>
              <a:ea typeface="Arial"/>
              <a:cs typeface="Arial"/>
              <a:sym typeface="Arial"/>
            </a:endParaRPr>
          </a:p>
          <a:p>
            <a:pPr indent="0" lvl="0" marL="0" rtl="0" algn="l">
              <a:spcBef>
                <a:spcPts val="480"/>
              </a:spcBef>
              <a:spcAft>
                <a:spcPts val="0"/>
              </a:spcAft>
              <a:buNone/>
            </a:pPr>
            <a:r>
              <a:rPr b="1" lang="en-US" sz="1850">
                <a:solidFill>
                  <a:schemeClr val="lt1"/>
                </a:solidFill>
                <a:latin typeface="Arial"/>
                <a:ea typeface="Arial"/>
                <a:cs typeface="Arial"/>
                <a:sym typeface="Arial"/>
              </a:rPr>
              <a:t>The Ames Housing</a:t>
            </a:r>
            <a:r>
              <a:rPr lang="en-US" sz="1850">
                <a:solidFill>
                  <a:schemeClr val="lt1"/>
                </a:solidFill>
                <a:latin typeface="Arial"/>
                <a:ea typeface="Arial"/>
                <a:cs typeface="Arial"/>
                <a:sym typeface="Arial"/>
              </a:rPr>
              <a:t> dataset was compiled by </a:t>
            </a:r>
            <a:r>
              <a:rPr b="1" lang="en-US" sz="1850">
                <a:solidFill>
                  <a:schemeClr val="lt1"/>
                </a:solidFill>
                <a:latin typeface="Arial"/>
                <a:ea typeface="Arial"/>
                <a:cs typeface="Arial"/>
                <a:sym typeface="Arial"/>
              </a:rPr>
              <a:t>Dean De Cock</a:t>
            </a:r>
            <a:r>
              <a:rPr lang="en-US" sz="1850">
                <a:solidFill>
                  <a:schemeClr val="lt1"/>
                </a:solidFill>
                <a:latin typeface="Arial"/>
                <a:ea typeface="Arial"/>
                <a:cs typeface="Arial"/>
                <a:sym typeface="Arial"/>
              </a:rPr>
              <a:t>, with 79 explanatory variables describing (almost) every aspect of residential homes in Ames, Iowa. </a:t>
            </a:r>
            <a:endParaRPr sz="1850">
              <a:solidFill>
                <a:schemeClr val="lt1"/>
              </a:solidFill>
              <a:latin typeface="Arial"/>
              <a:ea typeface="Arial"/>
              <a:cs typeface="Arial"/>
              <a:sym typeface="Arial"/>
            </a:endParaRPr>
          </a:p>
          <a:p>
            <a:pPr indent="0" lvl="0" marL="0" rtl="0" algn="l">
              <a:spcBef>
                <a:spcPts val="480"/>
              </a:spcBef>
              <a:spcAft>
                <a:spcPts val="0"/>
              </a:spcAft>
              <a:buNone/>
            </a:pPr>
            <a:r>
              <a:t/>
            </a:r>
            <a:endParaRPr sz="1850">
              <a:solidFill>
                <a:schemeClr val="lt1"/>
              </a:solidFill>
              <a:latin typeface="Arial"/>
              <a:ea typeface="Arial"/>
              <a:cs typeface="Arial"/>
              <a:sym typeface="Arial"/>
            </a:endParaRPr>
          </a:p>
          <a:p>
            <a:pPr indent="0" lvl="0" marL="0" rtl="0" algn="l">
              <a:spcBef>
                <a:spcPts val="480"/>
              </a:spcBef>
              <a:spcAft>
                <a:spcPts val="0"/>
              </a:spcAft>
              <a:buNone/>
            </a:pPr>
            <a:r>
              <a:rPr lang="en-US" sz="1850">
                <a:solidFill>
                  <a:schemeClr val="lt1"/>
                </a:solidFill>
                <a:latin typeface="Arial"/>
                <a:ea typeface="Arial"/>
                <a:cs typeface="Arial"/>
                <a:sym typeface="Arial"/>
              </a:rPr>
              <a:t>This data set (</a:t>
            </a:r>
            <a:r>
              <a:rPr lang="en-US" sz="1850">
                <a:solidFill>
                  <a:srgbClr val="00FFFF"/>
                </a:solidFill>
                <a:latin typeface="Arial"/>
                <a:ea typeface="Arial"/>
                <a:cs typeface="Arial"/>
                <a:sym typeface="Arial"/>
              </a:rPr>
              <a:t>https://www.kaggle.com/c/house-prices-advanced-regression-techniques</a:t>
            </a:r>
            <a:r>
              <a:rPr lang="en-US" sz="1850">
                <a:solidFill>
                  <a:schemeClr val="lt1"/>
                </a:solidFill>
                <a:latin typeface="Arial"/>
                <a:ea typeface="Arial"/>
                <a:cs typeface="Arial"/>
                <a:sym typeface="Arial"/>
              </a:rPr>
              <a:t>) is being used for this project to demonstrate the use of various Machine Learning techniques, to be able to have the algorithm perform the difficult task of deciding what the house price should be. </a:t>
            </a:r>
            <a:endParaRPr sz="1850">
              <a:solidFill>
                <a:schemeClr val="lt1"/>
              </a:solidFill>
              <a:latin typeface="Arial"/>
              <a:ea typeface="Arial"/>
              <a:cs typeface="Arial"/>
              <a:sym typeface="Arial"/>
            </a:endParaRPr>
          </a:p>
          <a:p>
            <a:pPr indent="0" lvl="0" marL="0" rtl="0" algn="l">
              <a:spcBef>
                <a:spcPts val="480"/>
              </a:spcBef>
              <a:spcAft>
                <a:spcPts val="0"/>
              </a:spcAft>
              <a:buNone/>
            </a:pPr>
            <a:r>
              <a:t/>
            </a:r>
            <a:endParaRPr sz="1850">
              <a:solidFill>
                <a:srgbClr val="000000"/>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txBox="1"/>
          <p:nvPr>
            <p:ph type="title"/>
          </p:nvPr>
        </p:nvSpPr>
        <p:spPr>
          <a:xfrm>
            <a:off x="457200" y="1058327"/>
            <a:ext cx="3008400" cy="4050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DB515"/>
              </a:buClr>
              <a:buSzPts val="2000"/>
              <a:buFont typeface="Georgia"/>
              <a:buNone/>
            </a:pPr>
            <a:r>
              <a:rPr b="1" i="0" lang="en-US" sz="2000" u="none" cap="none" strike="noStrike">
                <a:solidFill>
                  <a:srgbClr val="FDB515"/>
                </a:solidFill>
                <a:latin typeface="Georgia"/>
                <a:ea typeface="Georgia"/>
                <a:cs typeface="Georgia"/>
                <a:sym typeface="Georgia"/>
              </a:rPr>
              <a:t> </a:t>
            </a:r>
            <a:endParaRPr/>
          </a:p>
        </p:txBody>
      </p:sp>
      <p:sp>
        <p:nvSpPr>
          <p:cNvPr id="251" name="Google Shape;251;p26"/>
          <p:cNvSpPr txBox="1"/>
          <p:nvPr>
            <p:ph idx="2" type="body"/>
          </p:nvPr>
        </p:nvSpPr>
        <p:spPr>
          <a:xfrm>
            <a:off x="457200" y="1547975"/>
            <a:ext cx="7491000" cy="818100"/>
          </a:xfrm>
          <a:prstGeom prst="rect">
            <a:avLst/>
          </a:prstGeom>
          <a:noFill/>
          <a:ln>
            <a:noFill/>
          </a:ln>
        </p:spPr>
        <p:txBody>
          <a:bodyPr anchorCtr="0" anchor="t" bIns="45700" lIns="91425" spcFirstLastPara="1" rIns="91425" wrap="square" tIns="45700">
            <a:noAutofit/>
          </a:bodyPr>
          <a:lstStyle/>
          <a:p>
            <a:pPr indent="0" lvl="0" marL="0" marR="0" rtl="0" algn="l">
              <a:spcBef>
                <a:spcPts val="280"/>
              </a:spcBef>
              <a:spcAft>
                <a:spcPts val="0"/>
              </a:spcAft>
              <a:buClr>
                <a:schemeClr val="lt1"/>
              </a:buClr>
              <a:buSzPts val="1400"/>
              <a:buFont typeface="Arial"/>
              <a:buNone/>
            </a:pPr>
            <a:r>
              <a:t/>
            </a:r>
            <a:endParaRPr b="0" i="0" sz="1400" u="none" cap="none" strike="noStrike">
              <a:solidFill>
                <a:schemeClr val="lt1"/>
              </a:solidFill>
              <a:latin typeface="Merriweather Sans"/>
              <a:ea typeface="Merriweather Sans"/>
              <a:cs typeface="Merriweather Sans"/>
              <a:sym typeface="Merriweather Sans"/>
            </a:endParaRPr>
          </a:p>
          <a:p>
            <a:pPr indent="0" lvl="0" marL="0" marR="0" rtl="0" algn="l">
              <a:spcBef>
                <a:spcPts val="280"/>
              </a:spcBef>
              <a:spcAft>
                <a:spcPts val="0"/>
              </a:spcAft>
              <a:buClr>
                <a:schemeClr val="lt1"/>
              </a:buClr>
              <a:buSzPts val="1400"/>
              <a:buFont typeface="Arial"/>
              <a:buNone/>
            </a:pPr>
            <a:r>
              <a:t/>
            </a:r>
            <a:endParaRPr b="0" i="0" sz="1400" u="none" cap="none" strike="noStrike">
              <a:solidFill>
                <a:schemeClr val="lt1"/>
              </a:solidFill>
              <a:latin typeface="Merriweather Sans"/>
              <a:ea typeface="Merriweather Sans"/>
              <a:cs typeface="Merriweather Sans"/>
              <a:sym typeface="Merriweather Sans"/>
            </a:endParaRPr>
          </a:p>
        </p:txBody>
      </p:sp>
      <p:sp>
        <p:nvSpPr>
          <p:cNvPr id="252" name="Google Shape;252;p26"/>
          <p:cNvSpPr txBox="1"/>
          <p:nvPr>
            <p:ph idx="3" type="body"/>
          </p:nvPr>
        </p:nvSpPr>
        <p:spPr>
          <a:xfrm>
            <a:off x="457200" y="316782"/>
            <a:ext cx="3451500" cy="48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DB515"/>
              </a:buClr>
              <a:buSzPts val="1800"/>
              <a:buFont typeface="Arial"/>
              <a:buNone/>
            </a:pPr>
            <a:r>
              <a:rPr lang="en-US"/>
              <a:t>Neural Net</a:t>
            </a:r>
            <a:r>
              <a:rPr b="1" i="0" lang="en-US" sz="1800" u="none" cap="none" strike="noStrike">
                <a:solidFill>
                  <a:srgbClr val="FDB515"/>
                </a:solidFill>
                <a:latin typeface="Georgia"/>
                <a:ea typeface="Georgia"/>
                <a:cs typeface="Georgia"/>
                <a:sym typeface="Georgia"/>
              </a:rPr>
              <a:t> | </a:t>
            </a:r>
            <a:endParaRPr b="1" i="0" sz="1800" u="none" cap="none" strike="noStrike">
              <a:solidFill>
                <a:srgbClr val="FDB515"/>
              </a:solidFill>
              <a:latin typeface="Georgia"/>
              <a:ea typeface="Georgia"/>
              <a:cs typeface="Georgia"/>
              <a:sym typeface="Georgia"/>
            </a:endParaRPr>
          </a:p>
        </p:txBody>
      </p:sp>
      <p:sp>
        <p:nvSpPr>
          <p:cNvPr id="253" name="Google Shape;253;p26"/>
          <p:cNvSpPr txBox="1"/>
          <p:nvPr>
            <p:ph idx="4" type="body"/>
          </p:nvPr>
        </p:nvSpPr>
        <p:spPr>
          <a:xfrm>
            <a:off x="2625808" y="312434"/>
            <a:ext cx="2238300" cy="49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rPr lang="en-US"/>
              <a:t>Result</a:t>
            </a:r>
            <a:endParaRPr b="1" i="0" sz="1800" u="none" cap="none" strike="noStrike">
              <a:solidFill>
                <a:schemeClr val="lt1"/>
              </a:solidFill>
              <a:latin typeface="Georgia"/>
              <a:ea typeface="Georgia"/>
              <a:cs typeface="Georgia"/>
              <a:sym typeface="Georgia"/>
            </a:endParaRPr>
          </a:p>
        </p:txBody>
      </p:sp>
      <p:pic>
        <p:nvPicPr>
          <p:cNvPr id="254" name="Google Shape;254;p26"/>
          <p:cNvPicPr preferRelativeResize="0"/>
          <p:nvPr/>
        </p:nvPicPr>
        <p:blipFill>
          <a:blip r:embed="rId3">
            <a:alphaModFix/>
          </a:blip>
          <a:stretch>
            <a:fillRect/>
          </a:stretch>
        </p:blipFill>
        <p:spPr>
          <a:xfrm>
            <a:off x="574410" y="866750"/>
            <a:ext cx="6790965" cy="4378699"/>
          </a:xfrm>
          <a:prstGeom prst="rect">
            <a:avLst/>
          </a:prstGeom>
          <a:noFill/>
          <a:ln>
            <a:noFill/>
          </a:ln>
        </p:spPr>
      </p:pic>
      <p:sp>
        <p:nvSpPr>
          <p:cNvPr id="255" name="Google Shape;255;p26"/>
          <p:cNvSpPr txBox="1"/>
          <p:nvPr/>
        </p:nvSpPr>
        <p:spPr>
          <a:xfrm>
            <a:off x="871525" y="5323450"/>
            <a:ext cx="51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Merriweather Sans"/>
                <a:ea typeface="Merriweather Sans"/>
                <a:cs typeface="Merriweather Sans"/>
                <a:sym typeface="Merriweather Sans"/>
              </a:rPr>
              <a:t> RMSE for test: 16309.35</a:t>
            </a:r>
            <a:endParaRPr>
              <a:solidFill>
                <a:schemeClr val="lt1"/>
              </a:solidFill>
              <a:latin typeface="Merriweather Sans"/>
              <a:ea typeface="Merriweather Sans"/>
              <a:cs typeface="Merriweather Sans"/>
              <a:sym typeface="Merriweather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type="ctrTitle"/>
          </p:nvPr>
        </p:nvSpPr>
        <p:spPr>
          <a:xfrm>
            <a:off x="685800" y="422205"/>
            <a:ext cx="7399800" cy="1470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Modules</a:t>
            </a:r>
            <a:endParaRPr/>
          </a:p>
        </p:txBody>
      </p:sp>
      <p:sp>
        <p:nvSpPr>
          <p:cNvPr id="262" name="Google Shape;262;p27"/>
          <p:cNvSpPr txBox="1"/>
          <p:nvPr/>
        </p:nvSpPr>
        <p:spPr>
          <a:xfrm>
            <a:off x="591350" y="2019225"/>
            <a:ext cx="35484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Regressors</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Base Regressor</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Decision Tree</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Elastic Net</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Lasso</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Linear</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Neural Net</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Random Forest</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Ridge</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rPr lang="en-US">
                <a:solidFill>
                  <a:schemeClr val="lt1"/>
                </a:solidFill>
                <a:latin typeface="Merriweather Sans"/>
                <a:ea typeface="Merriweather Sans"/>
                <a:cs typeface="Merriweather Sans"/>
                <a:sym typeface="Merriweather Sans"/>
              </a:rPr>
              <a:t>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p:txBody>
      </p:sp>
      <p:sp>
        <p:nvSpPr>
          <p:cNvPr id="263" name="Google Shape;263;p27"/>
          <p:cNvSpPr txBox="1"/>
          <p:nvPr/>
        </p:nvSpPr>
        <p:spPr>
          <a:xfrm>
            <a:off x="3098925" y="2019225"/>
            <a:ext cx="35484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Helpers</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DataLoader</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BaseRegressorPlot</a:t>
            </a:r>
            <a:endParaRPr>
              <a:solidFill>
                <a:schemeClr val="lt1"/>
              </a:solidFill>
              <a:latin typeface="Merriweather Sans"/>
              <a:ea typeface="Merriweather Sans"/>
              <a:cs typeface="Merriweather Sans"/>
              <a:sym typeface="Merriweather Sans"/>
            </a:endParaRPr>
          </a:p>
          <a:p>
            <a:pPr indent="0" lvl="0" marL="91440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rPr lang="en-US">
                <a:solidFill>
                  <a:schemeClr val="lt1"/>
                </a:solidFill>
                <a:latin typeface="Merriweather Sans"/>
                <a:ea typeface="Merriweather Sans"/>
                <a:cs typeface="Merriweather Sans"/>
                <a:sym typeface="Merriweather Sans"/>
              </a:rPr>
              <a:t>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p:txBody>
      </p:sp>
      <p:sp>
        <p:nvSpPr>
          <p:cNvPr id="264" name="Google Shape;264;p27"/>
          <p:cNvSpPr txBox="1"/>
          <p:nvPr/>
        </p:nvSpPr>
        <p:spPr>
          <a:xfrm>
            <a:off x="5623350" y="2019225"/>
            <a:ext cx="29817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Configurations</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num epochs</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resume_nn</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enable cache</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log level</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saved model file</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data path</a:t>
            </a:r>
            <a:endParaRPr>
              <a:solidFill>
                <a:schemeClr val="lt1"/>
              </a:solidFill>
              <a:latin typeface="Merriweather Sans"/>
              <a:ea typeface="Merriweather Sans"/>
              <a:cs typeface="Merriweather Sans"/>
              <a:sym typeface="Merriweather Sans"/>
            </a:endParaRPr>
          </a:p>
          <a:p>
            <a:pPr indent="-317500" lvl="1" marL="9144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sections to skip</a:t>
            </a:r>
            <a:endParaRPr>
              <a:solidFill>
                <a:schemeClr val="lt1"/>
              </a:solidFill>
              <a:latin typeface="Merriweather Sans"/>
              <a:ea typeface="Merriweather Sans"/>
              <a:cs typeface="Merriweather Sans"/>
              <a:sym typeface="Merriweather Sans"/>
            </a:endParaRPr>
          </a:p>
          <a:p>
            <a:pPr indent="0" lvl="0" marL="91440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rPr lang="en-US">
                <a:solidFill>
                  <a:schemeClr val="lt1"/>
                </a:solidFill>
                <a:latin typeface="Merriweather Sans"/>
                <a:ea typeface="Merriweather Sans"/>
                <a:cs typeface="Merriweather Sans"/>
                <a:sym typeface="Merriweather Sans"/>
              </a:rPr>
              <a:t>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a:p>
            <a:pPr indent="0" lvl="0" marL="0" rtl="0" algn="l">
              <a:spcBef>
                <a:spcPts val="0"/>
              </a:spcBef>
              <a:spcAft>
                <a:spcPts val="0"/>
              </a:spcAft>
              <a:buNone/>
            </a:pPr>
            <a:r>
              <a:t/>
            </a:r>
            <a:endParaRPr>
              <a:solidFill>
                <a:schemeClr val="lt1"/>
              </a:solidFill>
              <a:latin typeface="Merriweather Sans"/>
              <a:ea typeface="Merriweather Sans"/>
              <a:cs typeface="Merriweather Sans"/>
              <a:sym typeface="Merriweather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8"/>
          <p:cNvSpPr txBox="1"/>
          <p:nvPr>
            <p:ph type="ctrTitle"/>
          </p:nvPr>
        </p:nvSpPr>
        <p:spPr>
          <a:xfrm>
            <a:off x="697100" y="194102"/>
            <a:ext cx="7399800" cy="900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Notebook Organization</a:t>
            </a:r>
            <a:endParaRPr/>
          </a:p>
        </p:txBody>
      </p:sp>
      <p:sp>
        <p:nvSpPr>
          <p:cNvPr id="271" name="Google Shape;271;p28"/>
          <p:cNvSpPr txBox="1"/>
          <p:nvPr>
            <p:ph idx="1" type="subTitle"/>
          </p:nvPr>
        </p:nvSpPr>
        <p:spPr>
          <a:xfrm>
            <a:off x="680150" y="1307001"/>
            <a:ext cx="7433700" cy="4223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sz="1400"/>
              <a:t>Notebook 1: </a:t>
            </a:r>
            <a:endParaRPr sz="1400"/>
          </a:p>
          <a:p>
            <a:pPr indent="457200" lvl="0" marL="0" rtl="0" algn="l">
              <a:spcBef>
                <a:spcPts val="480"/>
              </a:spcBef>
              <a:spcAft>
                <a:spcPts val="0"/>
              </a:spcAft>
              <a:buNone/>
            </a:pPr>
            <a:r>
              <a:rPr lang="en-US" sz="1400"/>
              <a:t>Project Overview</a:t>
            </a:r>
            <a:endParaRPr sz="1400"/>
          </a:p>
          <a:p>
            <a:pPr indent="457200" lvl="0" marL="0" rtl="0" algn="l">
              <a:spcBef>
                <a:spcPts val="480"/>
              </a:spcBef>
              <a:spcAft>
                <a:spcPts val="0"/>
              </a:spcAft>
              <a:buNone/>
            </a:pPr>
            <a:r>
              <a:rPr lang="en-US" sz="1400"/>
              <a:t>EDA</a:t>
            </a:r>
            <a:endParaRPr sz="1400"/>
          </a:p>
          <a:p>
            <a:pPr indent="457200" lvl="0" marL="0" rtl="0" algn="l">
              <a:spcBef>
                <a:spcPts val="480"/>
              </a:spcBef>
              <a:spcAft>
                <a:spcPts val="0"/>
              </a:spcAft>
              <a:buNone/>
            </a:pPr>
            <a:r>
              <a:rPr lang="en-US" sz="1400"/>
              <a:t>Missing Values</a:t>
            </a:r>
            <a:endParaRPr sz="1400"/>
          </a:p>
          <a:p>
            <a:pPr indent="0" lvl="0" marL="457200" rtl="0" algn="l">
              <a:spcBef>
                <a:spcPts val="480"/>
              </a:spcBef>
              <a:spcAft>
                <a:spcPts val="0"/>
              </a:spcAft>
              <a:buNone/>
            </a:pPr>
            <a:r>
              <a:rPr lang="en-US" sz="1400"/>
              <a:t>Distribution of Nominal and categorical variables</a:t>
            </a:r>
            <a:endParaRPr sz="1400"/>
          </a:p>
          <a:p>
            <a:pPr indent="0" lvl="0" marL="457200" rtl="0" algn="l">
              <a:spcBef>
                <a:spcPts val="480"/>
              </a:spcBef>
              <a:spcAft>
                <a:spcPts val="0"/>
              </a:spcAft>
              <a:buNone/>
            </a:pPr>
            <a:r>
              <a:t/>
            </a:r>
            <a:endParaRPr sz="1400"/>
          </a:p>
          <a:p>
            <a:pPr indent="0" lvl="0" marL="0" rtl="0" algn="l">
              <a:spcBef>
                <a:spcPts val="480"/>
              </a:spcBef>
              <a:spcAft>
                <a:spcPts val="0"/>
              </a:spcAft>
              <a:buNone/>
            </a:pPr>
            <a:r>
              <a:rPr lang="en-US" sz="1400"/>
              <a:t>Notebook 2: </a:t>
            </a:r>
            <a:endParaRPr sz="1400"/>
          </a:p>
          <a:p>
            <a:pPr indent="457200" lvl="0" marL="0" rtl="0" algn="l">
              <a:spcBef>
                <a:spcPts val="480"/>
              </a:spcBef>
              <a:spcAft>
                <a:spcPts val="0"/>
              </a:spcAft>
              <a:buNone/>
            </a:pPr>
            <a:r>
              <a:rPr lang="en-US" sz="1400"/>
              <a:t>Regression and Hyperparameter Tuning</a:t>
            </a:r>
            <a:endParaRPr sz="1400"/>
          </a:p>
          <a:p>
            <a:pPr indent="0" lvl="0" marL="0" rtl="0" algn="l">
              <a:spcBef>
                <a:spcPts val="480"/>
              </a:spcBef>
              <a:spcAft>
                <a:spcPts val="0"/>
              </a:spcAft>
              <a:buNone/>
            </a:pPr>
            <a:r>
              <a:t/>
            </a:r>
            <a:endParaRPr sz="1400"/>
          </a:p>
          <a:p>
            <a:pPr indent="0" lvl="0" marL="0" rtl="0" algn="l">
              <a:spcBef>
                <a:spcPts val="480"/>
              </a:spcBef>
              <a:spcAft>
                <a:spcPts val="0"/>
              </a:spcAft>
              <a:buNone/>
            </a:pPr>
            <a:r>
              <a:rPr lang="en-US" sz="1400"/>
              <a:t>Notebook 3: Neural Networks</a:t>
            </a:r>
            <a:endParaRPr sz="1400"/>
          </a:p>
          <a:p>
            <a:pPr indent="0" lvl="0" marL="0" rtl="0" algn="l">
              <a:spcBef>
                <a:spcPts val="480"/>
              </a:spcBef>
              <a:spcAft>
                <a:spcPts val="0"/>
              </a:spcAft>
              <a:buNone/>
            </a:pPr>
            <a:r>
              <a:t/>
            </a:r>
            <a:endParaRPr sz="1400"/>
          </a:p>
          <a:p>
            <a:pPr indent="0" lvl="0" marL="0" rtl="0" algn="l">
              <a:spcBef>
                <a:spcPts val="480"/>
              </a:spcBef>
              <a:spcAft>
                <a:spcPts val="0"/>
              </a:spcAft>
              <a:buNone/>
            </a:pPr>
            <a:r>
              <a:rPr lang="en-US" sz="1400"/>
              <a:t>Notebook 4: Features and Wrapper Functions</a:t>
            </a:r>
            <a:endParaRPr sz="1400"/>
          </a:p>
          <a:p>
            <a:pPr indent="0" lvl="0" marL="0" rtl="0" algn="l">
              <a:spcBef>
                <a:spcPts val="480"/>
              </a:spcBef>
              <a:spcAft>
                <a:spcPts val="0"/>
              </a:spcAft>
              <a:buNone/>
            </a:pPr>
            <a:r>
              <a:t/>
            </a:r>
            <a:endParaRPr sz="1400"/>
          </a:p>
          <a:p>
            <a:pPr indent="0" lvl="0" marL="0" rtl="0" algn="l">
              <a:spcBef>
                <a:spcPts val="480"/>
              </a:spcBef>
              <a:spcAft>
                <a:spcPts val="0"/>
              </a:spcAft>
              <a:buNone/>
            </a:pPr>
            <a:r>
              <a:rPr lang="en-US" sz="1400"/>
              <a:t>Notebook 5: PCA and Random Forest on Reduced Dimensions</a:t>
            </a:r>
            <a:endParaRPr sz="1400"/>
          </a:p>
          <a:p>
            <a:pPr indent="0" lvl="0" marL="0" rtl="0" algn="l">
              <a:spcBef>
                <a:spcPts val="480"/>
              </a:spcBef>
              <a:spcAft>
                <a:spcPts val="0"/>
              </a:spcAft>
              <a:buNone/>
            </a:pPr>
            <a:r>
              <a:t/>
            </a:r>
            <a:endParaRPr sz="1400"/>
          </a:p>
          <a:p>
            <a:pPr indent="0" lvl="0" marL="0" rtl="0" algn="l">
              <a:spcBef>
                <a:spcPts val="480"/>
              </a:spcBef>
              <a:spcAft>
                <a:spcPts val="0"/>
              </a:spcAft>
              <a:buNone/>
            </a:pPr>
            <a:r>
              <a:rPr lang="en-US" sz="1400">
                <a:solidFill>
                  <a:schemeClr val="lt1"/>
                </a:solidFill>
              </a:rPr>
              <a:t>Notebook  6: Conclusion and Further-work</a:t>
            </a:r>
            <a:endParaRPr sz="1400">
              <a:solidFill>
                <a:schemeClr val="lt1"/>
              </a:solidFill>
            </a:endParaRPr>
          </a:p>
          <a:p>
            <a:pPr indent="0" lvl="0" marL="0" rtl="0" algn="l">
              <a:spcBef>
                <a:spcPts val="48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9"/>
          <p:cNvSpPr txBox="1"/>
          <p:nvPr>
            <p:ph type="ctrTitle"/>
          </p:nvPr>
        </p:nvSpPr>
        <p:spPr>
          <a:xfrm>
            <a:off x="685800" y="1438980"/>
            <a:ext cx="7399800" cy="1470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PCA (Failed Attempt)</a:t>
            </a:r>
            <a:endParaRPr/>
          </a:p>
        </p:txBody>
      </p:sp>
      <p:sp>
        <p:nvSpPr>
          <p:cNvPr id="278" name="Google Shape;278;p29"/>
          <p:cNvSpPr txBox="1"/>
          <p:nvPr>
            <p:ph idx="1" type="subTitle"/>
          </p:nvPr>
        </p:nvSpPr>
        <p:spPr>
          <a:xfrm>
            <a:off x="680155" y="2983087"/>
            <a:ext cx="7433700" cy="968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457200" y="1058327"/>
            <a:ext cx="3008400" cy="405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Numerical Variables</a:t>
            </a:r>
            <a:endParaRPr/>
          </a:p>
        </p:txBody>
      </p:sp>
      <p:sp>
        <p:nvSpPr>
          <p:cNvPr id="285" name="Google Shape;285;p30"/>
          <p:cNvSpPr txBox="1"/>
          <p:nvPr>
            <p:ph idx="1" type="body"/>
          </p:nvPr>
        </p:nvSpPr>
        <p:spPr>
          <a:xfrm>
            <a:off x="3575050" y="1091489"/>
            <a:ext cx="4877400" cy="42567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t/>
            </a:r>
            <a:endParaRPr/>
          </a:p>
        </p:txBody>
      </p:sp>
      <p:sp>
        <p:nvSpPr>
          <p:cNvPr id="286" name="Google Shape;286;p30"/>
          <p:cNvSpPr txBox="1"/>
          <p:nvPr>
            <p:ph idx="2" type="body"/>
          </p:nvPr>
        </p:nvSpPr>
        <p:spPr>
          <a:xfrm>
            <a:off x="457200" y="1547983"/>
            <a:ext cx="3008400" cy="37860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t/>
            </a:r>
            <a:endParaRPr/>
          </a:p>
        </p:txBody>
      </p:sp>
      <p:sp>
        <p:nvSpPr>
          <p:cNvPr id="287" name="Google Shape;287;p30"/>
          <p:cNvSpPr txBox="1"/>
          <p:nvPr>
            <p:ph idx="3" type="body"/>
          </p:nvPr>
        </p:nvSpPr>
        <p:spPr>
          <a:xfrm>
            <a:off x="457200" y="316782"/>
            <a:ext cx="3451500" cy="488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PCA</a:t>
            </a:r>
            <a:endParaRPr/>
          </a:p>
        </p:txBody>
      </p:sp>
      <p:pic>
        <p:nvPicPr>
          <p:cNvPr id="288" name="Google Shape;288;p30"/>
          <p:cNvPicPr preferRelativeResize="0"/>
          <p:nvPr/>
        </p:nvPicPr>
        <p:blipFill>
          <a:blip r:embed="rId3">
            <a:alphaModFix/>
          </a:blip>
          <a:stretch>
            <a:fillRect/>
          </a:stretch>
        </p:blipFill>
        <p:spPr>
          <a:xfrm>
            <a:off x="3575050" y="920362"/>
            <a:ext cx="5269849" cy="1847229"/>
          </a:xfrm>
          <a:prstGeom prst="rect">
            <a:avLst/>
          </a:prstGeom>
          <a:noFill/>
          <a:ln>
            <a:noFill/>
          </a:ln>
        </p:spPr>
      </p:pic>
      <p:pic>
        <p:nvPicPr>
          <p:cNvPr id="289" name="Google Shape;289;p30"/>
          <p:cNvPicPr preferRelativeResize="0"/>
          <p:nvPr/>
        </p:nvPicPr>
        <p:blipFill>
          <a:blip r:embed="rId4">
            <a:alphaModFix/>
          </a:blip>
          <a:stretch>
            <a:fillRect/>
          </a:stretch>
        </p:blipFill>
        <p:spPr>
          <a:xfrm>
            <a:off x="181599" y="2883075"/>
            <a:ext cx="4091300" cy="3974924"/>
          </a:xfrm>
          <a:prstGeom prst="rect">
            <a:avLst/>
          </a:prstGeom>
          <a:noFill/>
          <a:ln>
            <a:noFill/>
          </a:ln>
        </p:spPr>
      </p:pic>
      <p:pic>
        <p:nvPicPr>
          <p:cNvPr id="290" name="Google Shape;290;p30"/>
          <p:cNvPicPr preferRelativeResize="0"/>
          <p:nvPr/>
        </p:nvPicPr>
        <p:blipFill>
          <a:blip r:embed="rId5">
            <a:alphaModFix/>
          </a:blip>
          <a:stretch>
            <a:fillRect/>
          </a:stretch>
        </p:blipFill>
        <p:spPr>
          <a:xfrm>
            <a:off x="4572000" y="2821025"/>
            <a:ext cx="4016524" cy="3870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1"/>
          <p:cNvSpPr txBox="1"/>
          <p:nvPr>
            <p:ph type="title"/>
          </p:nvPr>
        </p:nvSpPr>
        <p:spPr>
          <a:xfrm>
            <a:off x="457200" y="1058327"/>
            <a:ext cx="3008400" cy="405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31"/>
          <p:cNvSpPr txBox="1"/>
          <p:nvPr>
            <p:ph idx="1" type="body"/>
          </p:nvPr>
        </p:nvSpPr>
        <p:spPr>
          <a:xfrm>
            <a:off x="3575050" y="1091489"/>
            <a:ext cx="4877400" cy="42567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t/>
            </a:r>
            <a:endParaRPr/>
          </a:p>
        </p:txBody>
      </p:sp>
      <p:sp>
        <p:nvSpPr>
          <p:cNvPr id="298" name="Google Shape;298;p31"/>
          <p:cNvSpPr txBox="1"/>
          <p:nvPr>
            <p:ph idx="2" type="body"/>
          </p:nvPr>
        </p:nvSpPr>
        <p:spPr>
          <a:xfrm>
            <a:off x="457200" y="1547983"/>
            <a:ext cx="3008400" cy="3786000"/>
          </a:xfrm>
          <a:prstGeom prst="rect">
            <a:avLst/>
          </a:prstGeom>
        </p:spPr>
        <p:txBody>
          <a:bodyPr anchorCtr="0" anchor="t" bIns="45700" lIns="91425" spcFirstLastPara="1" rIns="91425" wrap="square" tIns="45700">
            <a:noAutofit/>
          </a:bodyPr>
          <a:lstStyle/>
          <a:p>
            <a:pPr indent="0" lvl="0" marL="0" rtl="0" algn="l">
              <a:spcBef>
                <a:spcPts val="280"/>
              </a:spcBef>
              <a:spcAft>
                <a:spcPts val="0"/>
              </a:spcAft>
              <a:buNone/>
            </a:pPr>
            <a:r>
              <a:t/>
            </a:r>
            <a:endParaRPr/>
          </a:p>
        </p:txBody>
      </p:sp>
      <p:sp>
        <p:nvSpPr>
          <p:cNvPr id="299" name="Google Shape;299;p31"/>
          <p:cNvSpPr txBox="1"/>
          <p:nvPr>
            <p:ph idx="3" type="body"/>
          </p:nvPr>
        </p:nvSpPr>
        <p:spPr>
          <a:xfrm>
            <a:off x="457200" y="316782"/>
            <a:ext cx="3451500" cy="488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PCA</a:t>
            </a:r>
            <a:endParaRPr/>
          </a:p>
        </p:txBody>
      </p:sp>
      <p:pic>
        <p:nvPicPr>
          <p:cNvPr id="300" name="Google Shape;300;p31"/>
          <p:cNvPicPr preferRelativeResize="0"/>
          <p:nvPr/>
        </p:nvPicPr>
        <p:blipFill>
          <a:blip r:embed="rId3">
            <a:alphaModFix/>
          </a:blip>
          <a:stretch>
            <a:fillRect/>
          </a:stretch>
        </p:blipFill>
        <p:spPr>
          <a:xfrm>
            <a:off x="5480000" y="3120425"/>
            <a:ext cx="3664001" cy="3530951"/>
          </a:xfrm>
          <a:prstGeom prst="rect">
            <a:avLst/>
          </a:prstGeom>
          <a:noFill/>
          <a:ln>
            <a:noFill/>
          </a:ln>
        </p:spPr>
      </p:pic>
      <p:pic>
        <p:nvPicPr>
          <p:cNvPr id="301" name="Google Shape;301;p31"/>
          <p:cNvPicPr preferRelativeResize="0"/>
          <p:nvPr/>
        </p:nvPicPr>
        <p:blipFill>
          <a:blip r:embed="rId4">
            <a:alphaModFix/>
          </a:blip>
          <a:stretch>
            <a:fillRect/>
          </a:stretch>
        </p:blipFill>
        <p:spPr>
          <a:xfrm>
            <a:off x="174903" y="1043938"/>
            <a:ext cx="5102102" cy="47940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2"/>
          <p:cNvSpPr txBox="1"/>
          <p:nvPr>
            <p:ph type="ctrTitle"/>
          </p:nvPr>
        </p:nvSpPr>
        <p:spPr>
          <a:xfrm>
            <a:off x="685800" y="1438980"/>
            <a:ext cx="7399800" cy="1470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Thanks!</a:t>
            </a:r>
            <a:endParaRPr/>
          </a:p>
        </p:txBody>
      </p:sp>
      <p:sp>
        <p:nvSpPr>
          <p:cNvPr id="308" name="Google Shape;308;p32"/>
          <p:cNvSpPr txBox="1"/>
          <p:nvPr>
            <p:ph idx="1" type="subTitle"/>
          </p:nvPr>
        </p:nvSpPr>
        <p:spPr>
          <a:xfrm>
            <a:off x="680155" y="2983087"/>
            <a:ext cx="7433700" cy="968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33"/>
          <p:cNvSpPr txBox="1"/>
          <p:nvPr>
            <p:ph type="title"/>
          </p:nvPr>
        </p:nvSpPr>
        <p:spPr>
          <a:xfrm>
            <a:off x="5254977" y="1015999"/>
            <a:ext cx="3008313" cy="40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DB515"/>
              </a:buClr>
              <a:buSzPts val="2000"/>
              <a:buFont typeface="Georgia"/>
              <a:buNone/>
            </a:pPr>
            <a:r>
              <a:rPr b="1" i="0" lang="en-US" sz="2000" u="none" cap="none" strike="noStrike">
                <a:solidFill>
                  <a:srgbClr val="FDB515"/>
                </a:solidFill>
                <a:latin typeface="Georgia"/>
                <a:ea typeface="Georgia"/>
                <a:cs typeface="Georgia"/>
                <a:sym typeface="Georgia"/>
              </a:rPr>
              <a:t>Header Georgia 22 pt</a:t>
            </a:r>
            <a:endParaRPr b="1" i="0" sz="2000" u="none" cap="none" strike="noStrike">
              <a:solidFill>
                <a:srgbClr val="FDB515"/>
              </a:solidFill>
              <a:latin typeface="Georgia"/>
              <a:ea typeface="Georgia"/>
              <a:cs typeface="Georgia"/>
              <a:sym typeface="Georgia"/>
            </a:endParaRPr>
          </a:p>
        </p:txBody>
      </p:sp>
      <p:sp>
        <p:nvSpPr>
          <p:cNvPr id="314" name="Google Shape;314;p33"/>
          <p:cNvSpPr txBox="1"/>
          <p:nvPr>
            <p:ph idx="2" type="body"/>
          </p:nvPr>
        </p:nvSpPr>
        <p:spPr>
          <a:xfrm>
            <a:off x="5254977" y="1533878"/>
            <a:ext cx="3008313" cy="35743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400"/>
              <a:buFont typeface="Arial"/>
              <a:buNone/>
            </a:pPr>
            <a:r>
              <a:rPr b="0" i="0" lang="en-US" sz="1400" u="none" cap="none" strike="noStrike">
                <a:solidFill>
                  <a:schemeClr val="lt1"/>
                </a:solidFill>
                <a:latin typeface="Merriweather Sans"/>
                <a:ea typeface="Merriweather Sans"/>
                <a:cs typeface="Merriweather Sans"/>
                <a:sym typeface="Merriweather Sans"/>
              </a:rPr>
              <a:t>Lucida Grande 14 pt</a:t>
            </a:r>
            <a:endParaRPr b="0" i="0" sz="1400" u="none" cap="none" strike="noStrike">
              <a:solidFill>
                <a:schemeClr val="lt1"/>
              </a:solidFill>
              <a:latin typeface="Merriweather Sans"/>
              <a:ea typeface="Merriweather Sans"/>
              <a:cs typeface="Merriweather Sans"/>
              <a:sym typeface="Merriweather Sans"/>
            </a:endParaRPr>
          </a:p>
          <a:p>
            <a:pPr indent="0" lvl="0" marL="0" marR="0" rtl="0" algn="l">
              <a:spcBef>
                <a:spcPts val="280"/>
              </a:spcBef>
              <a:spcAft>
                <a:spcPts val="0"/>
              </a:spcAft>
              <a:buClr>
                <a:schemeClr val="lt1"/>
              </a:buClr>
              <a:buSzPts val="1400"/>
              <a:buFont typeface="Arial"/>
              <a:buNone/>
            </a:pPr>
            <a:r>
              <a:rPr b="0" i="0" lang="en-US" sz="1400" u="none" cap="none" strike="noStrike">
                <a:solidFill>
                  <a:schemeClr val="lt1"/>
                </a:solidFill>
                <a:latin typeface="Merriweather Sans"/>
                <a:ea typeface="Merriweather Sans"/>
                <a:cs typeface="Merriweather Sans"/>
                <a:sym typeface="Merriweather Sans"/>
              </a:rPr>
              <a:t>Nemo enim ipsam volptatem quia voluptas sit aspernatur aur adit amet eius modi tempora incidunt ut labore et dolore magnam</a:t>
            </a:r>
            <a:endParaRPr b="0" i="0" sz="1400" u="none" cap="none" strike="noStrike">
              <a:solidFill>
                <a:schemeClr val="lt1"/>
              </a:solidFill>
              <a:latin typeface="Merriweather Sans"/>
              <a:ea typeface="Merriweather Sans"/>
              <a:cs typeface="Merriweather Sans"/>
              <a:sym typeface="Merriweather Sans"/>
            </a:endParaRPr>
          </a:p>
          <a:p>
            <a:pPr indent="0" lvl="0" marL="0" marR="0" rtl="0" algn="l">
              <a:spcBef>
                <a:spcPts val="280"/>
              </a:spcBef>
              <a:spcAft>
                <a:spcPts val="0"/>
              </a:spcAft>
              <a:buClr>
                <a:schemeClr val="lt1"/>
              </a:buClr>
              <a:buSzPts val="1400"/>
              <a:buFont typeface="Arial"/>
              <a:buNone/>
            </a:pPr>
            <a:r>
              <a:t/>
            </a:r>
            <a:endParaRPr b="0" i="0" sz="1400" u="none" cap="none" strike="noStrike">
              <a:solidFill>
                <a:schemeClr val="lt1"/>
              </a:solidFill>
              <a:latin typeface="Merriweather Sans"/>
              <a:ea typeface="Merriweather Sans"/>
              <a:cs typeface="Merriweather Sans"/>
              <a:sym typeface="Merriweather Sans"/>
            </a:endParaRPr>
          </a:p>
        </p:txBody>
      </p:sp>
      <p:sp>
        <p:nvSpPr>
          <p:cNvPr id="315" name="Google Shape;315;p33"/>
          <p:cNvSpPr txBox="1"/>
          <p:nvPr>
            <p:ph idx="3" type="body"/>
          </p:nvPr>
        </p:nvSpPr>
        <p:spPr>
          <a:xfrm>
            <a:off x="457200" y="316782"/>
            <a:ext cx="3451578" cy="488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DB515"/>
              </a:buClr>
              <a:buSzPts val="1800"/>
              <a:buFont typeface="Arial"/>
              <a:buNone/>
            </a:pPr>
            <a:r>
              <a:rPr b="1" i="0" lang="en-US" sz="1800" u="none" cap="none" strike="noStrike">
                <a:solidFill>
                  <a:srgbClr val="FDB515"/>
                </a:solidFill>
                <a:latin typeface="Georgia"/>
                <a:ea typeface="Georgia"/>
                <a:cs typeface="Georgia"/>
                <a:sym typeface="Georgia"/>
              </a:rPr>
              <a:t>LOREM IPSUM  |  </a:t>
            </a:r>
            <a:endParaRPr b="1" i="0" sz="1800" u="none" cap="none" strike="noStrike">
              <a:solidFill>
                <a:srgbClr val="FDB515"/>
              </a:solidFill>
              <a:latin typeface="Georgia"/>
              <a:ea typeface="Georgia"/>
              <a:cs typeface="Georgia"/>
              <a:sym typeface="Georgia"/>
            </a:endParaRPr>
          </a:p>
        </p:txBody>
      </p:sp>
      <p:sp>
        <p:nvSpPr>
          <p:cNvPr id="316" name="Google Shape;316;p33"/>
          <p:cNvSpPr txBox="1"/>
          <p:nvPr>
            <p:ph idx="4" type="body"/>
          </p:nvPr>
        </p:nvSpPr>
        <p:spPr>
          <a:xfrm>
            <a:off x="2625807" y="312434"/>
            <a:ext cx="2238375" cy="4923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rPr b="1" i="0" lang="en-US" sz="1800" u="none" cap="none" strike="noStrike">
                <a:solidFill>
                  <a:schemeClr val="lt1"/>
                </a:solidFill>
                <a:latin typeface="Georgia"/>
                <a:ea typeface="Georgia"/>
                <a:cs typeface="Georgia"/>
                <a:sym typeface="Georgia"/>
              </a:rPr>
              <a:t>DOLOR</a:t>
            </a:r>
            <a:endParaRPr b="1" i="0" sz="1800" u="none" cap="none" strike="noStrike">
              <a:solidFill>
                <a:schemeClr val="lt1"/>
              </a:solidFill>
              <a:latin typeface="Georgia"/>
              <a:ea typeface="Georgia"/>
              <a:cs typeface="Georgia"/>
              <a:sym typeface="Georgia"/>
            </a:endParaRPr>
          </a:p>
        </p:txBody>
      </p:sp>
      <p:pic>
        <p:nvPicPr>
          <p:cNvPr descr="berkeley-339.jpg" id="317" name="Google Shape;317;p33"/>
          <p:cNvPicPr preferRelativeResize="0"/>
          <p:nvPr>
            <p:ph idx="1" type="body"/>
          </p:nvPr>
        </p:nvPicPr>
        <p:blipFill rotWithShape="1">
          <a:blip r:embed="rId3">
            <a:alphaModFix/>
          </a:blip>
          <a:srcRect b="0" l="12020" r="12020" t="0"/>
          <a:stretch/>
        </p:blipFill>
        <p:spPr>
          <a:xfrm>
            <a:off x="456494" y="1020939"/>
            <a:ext cx="4623506" cy="40590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34"/>
          <p:cNvSpPr txBox="1"/>
          <p:nvPr>
            <p:ph type="title"/>
          </p:nvPr>
        </p:nvSpPr>
        <p:spPr>
          <a:xfrm>
            <a:off x="457200" y="1009297"/>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DB515"/>
              </a:buClr>
              <a:buSzPts val="4200"/>
              <a:buFont typeface="Georgia"/>
              <a:buNone/>
            </a:pPr>
            <a:r>
              <a:rPr b="0" i="0" lang="en-US" sz="4200" u="none" cap="none" strike="noStrike">
                <a:solidFill>
                  <a:srgbClr val="FDB515"/>
                </a:solidFill>
                <a:latin typeface="Georgia"/>
                <a:ea typeface="Georgia"/>
                <a:cs typeface="Georgia"/>
                <a:sym typeface="Georgia"/>
              </a:rPr>
              <a:t>Header Georgia 42 pt</a:t>
            </a:r>
            <a:endParaRPr b="0" i="0" sz="4200" u="none" cap="none" strike="noStrike">
              <a:solidFill>
                <a:srgbClr val="FDB515"/>
              </a:solidFill>
              <a:latin typeface="Georgia"/>
              <a:ea typeface="Georgia"/>
              <a:cs typeface="Georgia"/>
              <a:sym typeface="Georgia"/>
            </a:endParaRPr>
          </a:p>
        </p:txBody>
      </p:sp>
      <p:pic>
        <p:nvPicPr>
          <p:cNvPr id="323" name="Google Shape;323;p34"/>
          <p:cNvPicPr preferRelativeResize="0"/>
          <p:nvPr/>
        </p:nvPicPr>
        <p:blipFill rotWithShape="1">
          <a:blip r:embed="rId3">
            <a:alphaModFix/>
          </a:blip>
          <a:srcRect b="0" l="0" r="0" t="0"/>
          <a:stretch/>
        </p:blipFill>
        <p:spPr>
          <a:xfrm>
            <a:off x="555978" y="2299053"/>
            <a:ext cx="7501467" cy="2527300"/>
          </a:xfrm>
          <a:prstGeom prst="rect">
            <a:avLst/>
          </a:prstGeom>
          <a:noFill/>
          <a:ln>
            <a:noFill/>
          </a:ln>
        </p:spPr>
      </p:pic>
      <p:sp>
        <p:nvSpPr>
          <p:cNvPr id="324" name="Google Shape;324;p34"/>
          <p:cNvSpPr txBox="1"/>
          <p:nvPr>
            <p:ph idx="2" type="body"/>
          </p:nvPr>
        </p:nvSpPr>
        <p:spPr>
          <a:xfrm>
            <a:off x="457200" y="316782"/>
            <a:ext cx="3451578" cy="488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DB515"/>
              </a:buClr>
              <a:buSzPts val="1800"/>
              <a:buFont typeface="Arial"/>
              <a:buNone/>
            </a:pPr>
            <a:r>
              <a:rPr b="1" i="0" lang="en-US" sz="1800" u="none" cap="none" strike="noStrike">
                <a:solidFill>
                  <a:srgbClr val="FDB515"/>
                </a:solidFill>
                <a:latin typeface="Georgia"/>
                <a:ea typeface="Georgia"/>
                <a:cs typeface="Georgia"/>
                <a:sym typeface="Georgia"/>
              </a:rPr>
              <a:t>LOREM IPSUM  | </a:t>
            </a:r>
            <a:endParaRPr b="1" i="0" sz="1800" u="none" cap="none" strike="noStrike">
              <a:solidFill>
                <a:srgbClr val="FDB515"/>
              </a:solidFill>
              <a:latin typeface="Georgia"/>
              <a:ea typeface="Georgia"/>
              <a:cs typeface="Georgia"/>
              <a:sym typeface="Georgia"/>
            </a:endParaRPr>
          </a:p>
        </p:txBody>
      </p:sp>
      <p:sp>
        <p:nvSpPr>
          <p:cNvPr id="325" name="Google Shape;325;p34"/>
          <p:cNvSpPr txBox="1"/>
          <p:nvPr>
            <p:ph idx="3" type="body"/>
          </p:nvPr>
        </p:nvSpPr>
        <p:spPr>
          <a:xfrm>
            <a:off x="2625808" y="312434"/>
            <a:ext cx="2238375" cy="4923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rPr b="1" i="0" lang="en-US" sz="1800" u="none" cap="none" strike="noStrike">
                <a:solidFill>
                  <a:schemeClr val="lt1"/>
                </a:solidFill>
                <a:latin typeface="Georgia"/>
                <a:ea typeface="Georgia"/>
                <a:cs typeface="Georgia"/>
                <a:sym typeface="Georgia"/>
              </a:rPr>
              <a:t>DOLOR</a:t>
            </a:r>
            <a:endParaRPr b="1" i="0" sz="1800" u="none" cap="none" strike="noStrike">
              <a:solidFill>
                <a:schemeClr val="lt1"/>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 name="Shape 329"/>
        <p:cNvGrpSpPr/>
        <p:nvPr/>
      </p:nvGrpSpPr>
      <p:grpSpPr>
        <a:xfrm>
          <a:off x="0" y="0"/>
          <a:ext cx="0" cy="0"/>
          <a:chOff x="0" y="0"/>
          <a:chExt cx="0" cy="0"/>
        </a:xfrm>
      </p:grpSpPr>
      <p:sp>
        <p:nvSpPr>
          <p:cNvPr id="330" name="Google Shape;330;p35"/>
          <p:cNvSpPr txBox="1"/>
          <p:nvPr>
            <p:ph type="title"/>
          </p:nvPr>
        </p:nvSpPr>
        <p:spPr>
          <a:xfrm>
            <a:off x="457200" y="1058327"/>
            <a:ext cx="3008313" cy="40498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DB515"/>
              </a:buClr>
              <a:buSzPts val="2000"/>
              <a:buFont typeface="Georgia"/>
              <a:buNone/>
            </a:pPr>
            <a:r>
              <a:rPr b="1" i="0" lang="en-US" sz="2000" u="none" cap="none" strike="noStrike">
                <a:solidFill>
                  <a:srgbClr val="FDB515"/>
                </a:solidFill>
                <a:latin typeface="Georgia"/>
                <a:ea typeface="Georgia"/>
                <a:cs typeface="Georgia"/>
                <a:sym typeface="Georgia"/>
              </a:rPr>
              <a:t>Header Georgia 22 pt </a:t>
            </a:r>
            <a:endParaRPr/>
          </a:p>
        </p:txBody>
      </p:sp>
      <p:sp>
        <p:nvSpPr>
          <p:cNvPr id="331" name="Google Shape;331;p35"/>
          <p:cNvSpPr txBox="1"/>
          <p:nvPr>
            <p:ph idx="2" type="body"/>
          </p:nvPr>
        </p:nvSpPr>
        <p:spPr>
          <a:xfrm>
            <a:off x="457200" y="1547983"/>
            <a:ext cx="3008313" cy="3786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400"/>
              <a:buFont typeface="Arial"/>
              <a:buNone/>
            </a:pPr>
            <a:r>
              <a:rPr b="0" i="0" lang="en-US" sz="1400" u="none" cap="none" strike="noStrike">
                <a:solidFill>
                  <a:schemeClr val="lt1"/>
                </a:solidFill>
                <a:latin typeface="Merriweather Sans"/>
                <a:ea typeface="Merriweather Sans"/>
                <a:cs typeface="Merriweather Sans"/>
                <a:sym typeface="Merriweather Sans"/>
              </a:rPr>
              <a:t>Lucida Grande 14 pt</a:t>
            </a:r>
            <a:endParaRPr b="0" i="0" sz="1400" u="none" cap="none" strike="noStrike">
              <a:solidFill>
                <a:schemeClr val="lt1"/>
              </a:solidFill>
              <a:latin typeface="Merriweather Sans"/>
              <a:ea typeface="Merriweather Sans"/>
              <a:cs typeface="Merriweather Sans"/>
              <a:sym typeface="Merriweather Sans"/>
            </a:endParaRPr>
          </a:p>
          <a:p>
            <a:pPr indent="0" lvl="0" marL="0" marR="0" rtl="0" algn="l">
              <a:spcBef>
                <a:spcPts val="280"/>
              </a:spcBef>
              <a:spcAft>
                <a:spcPts val="0"/>
              </a:spcAft>
              <a:buClr>
                <a:schemeClr val="lt1"/>
              </a:buClr>
              <a:buSzPts val="1400"/>
              <a:buFont typeface="Arial"/>
              <a:buNone/>
            </a:pPr>
            <a:r>
              <a:rPr b="0" i="0" lang="en-US" sz="1400" u="none" cap="none" strike="noStrike">
                <a:solidFill>
                  <a:schemeClr val="lt1"/>
                </a:solidFill>
                <a:latin typeface="Merriweather Sans"/>
                <a:ea typeface="Merriweather Sans"/>
                <a:cs typeface="Merriweather Sans"/>
                <a:sym typeface="Merriweather Sans"/>
              </a:rPr>
              <a:t>Nemo enim ipsam volptatem quia voluptas sit aspernatur aur adit amet eius modi tempora incidunt ut labore et dolore magnam</a:t>
            </a:r>
            <a:endParaRPr b="0" i="0" sz="1400" u="none" cap="none" strike="noStrike">
              <a:solidFill>
                <a:schemeClr val="lt1"/>
              </a:solidFill>
              <a:latin typeface="Merriweather Sans"/>
              <a:ea typeface="Merriweather Sans"/>
              <a:cs typeface="Merriweather Sans"/>
              <a:sym typeface="Merriweather Sans"/>
            </a:endParaRPr>
          </a:p>
          <a:p>
            <a:pPr indent="0" lvl="0" marL="0" marR="0" rtl="0" algn="l">
              <a:spcBef>
                <a:spcPts val="280"/>
              </a:spcBef>
              <a:spcAft>
                <a:spcPts val="0"/>
              </a:spcAft>
              <a:buClr>
                <a:schemeClr val="lt1"/>
              </a:buClr>
              <a:buSzPts val="1400"/>
              <a:buFont typeface="Arial"/>
              <a:buNone/>
            </a:pPr>
            <a:r>
              <a:t/>
            </a:r>
            <a:endParaRPr b="0" i="0" sz="1400" u="none" cap="none" strike="noStrike">
              <a:solidFill>
                <a:schemeClr val="lt1"/>
              </a:solidFill>
              <a:latin typeface="Merriweather Sans"/>
              <a:ea typeface="Merriweather Sans"/>
              <a:cs typeface="Merriweather Sans"/>
              <a:sym typeface="Merriweather Sans"/>
            </a:endParaRPr>
          </a:p>
        </p:txBody>
      </p:sp>
      <p:sp>
        <p:nvSpPr>
          <p:cNvPr id="332" name="Google Shape;332;p35"/>
          <p:cNvSpPr txBox="1"/>
          <p:nvPr>
            <p:ph idx="3" type="body"/>
          </p:nvPr>
        </p:nvSpPr>
        <p:spPr>
          <a:xfrm>
            <a:off x="457200" y="316782"/>
            <a:ext cx="3451578" cy="4880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DB515"/>
              </a:buClr>
              <a:buSzPts val="1800"/>
              <a:buFont typeface="Arial"/>
              <a:buNone/>
            </a:pPr>
            <a:r>
              <a:rPr b="1" i="0" lang="en-US" sz="1800" u="none" cap="none" strike="noStrike">
                <a:solidFill>
                  <a:srgbClr val="FDB515"/>
                </a:solidFill>
                <a:latin typeface="Georgia"/>
                <a:ea typeface="Georgia"/>
                <a:cs typeface="Georgia"/>
                <a:sym typeface="Georgia"/>
              </a:rPr>
              <a:t>LOREM IPSUM  | </a:t>
            </a:r>
            <a:endParaRPr b="1" i="0" sz="1800" u="none" cap="none" strike="noStrike">
              <a:solidFill>
                <a:srgbClr val="FDB515"/>
              </a:solidFill>
              <a:latin typeface="Georgia"/>
              <a:ea typeface="Georgia"/>
              <a:cs typeface="Georgia"/>
              <a:sym typeface="Georgia"/>
            </a:endParaRPr>
          </a:p>
        </p:txBody>
      </p:sp>
      <p:sp>
        <p:nvSpPr>
          <p:cNvPr id="333" name="Google Shape;333;p35"/>
          <p:cNvSpPr txBox="1"/>
          <p:nvPr>
            <p:ph idx="4" type="body"/>
          </p:nvPr>
        </p:nvSpPr>
        <p:spPr>
          <a:xfrm>
            <a:off x="2625808" y="312434"/>
            <a:ext cx="2238375" cy="4923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rPr b="1" i="0" lang="en-US" sz="1800" u="none" cap="none" strike="noStrike">
                <a:solidFill>
                  <a:schemeClr val="lt1"/>
                </a:solidFill>
                <a:latin typeface="Georgia"/>
                <a:ea typeface="Georgia"/>
                <a:cs typeface="Georgia"/>
                <a:sym typeface="Georgia"/>
              </a:rPr>
              <a:t>DOLOR</a:t>
            </a:r>
            <a:endParaRPr b="1" i="0" sz="1800" u="none" cap="none" strike="noStrike">
              <a:solidFill>
                <a:schemeClr val="lt1"/>
              </a:solidFill>
              <a:latin typeface="Georgia"/>
              <a:ea typeface="Georgia"/>
              <a:cs typeface="Georgia"/>
              <a:sym typeface="Georgia"/>
            </a:endParaRPr>
          </a:p>
        </p:txBody>
      </p:sp>
      <p:graphicFrame>
        <p:nvGraphicFramePr>
          <p:cNvPr id="334" name="Google Shape;334;p35"/>
          <p:cNvGraphicFramePr/>
          <p:nvPr/>
        </p:nvGraphicFramePr>
        <p:xfrm>
          <a:off x="3575050" y="1092200"/>
          <a:ext cx="3000000" cy="3000000"/>
        </p:xfrm>
        <a:graphic>
          <a:graphicData uri="http://schemas.openxmlformats.org/drawingml/2006/table">
            <a:tbl>
              <a:tblPr bandRow="1" firstRow="1">
                <a:noFill/>
                <a:tableStyleId>{BFF4B027-4501-422D-8B31-5A30E281E2F2}</a:tableStyleId>
              </a:tblPr>
              <a:tblGrid>
                <a:gridCol w="1012800"/>
                <a:gridCol w="930200"/>
                <a:gridCol w="1171225"/>
                <a:gridCol w="874900"/>
                <a:gridCol w="1072450"/>
              </a:tblGrid>
              <a:tr h="544275">
                <a:tc>
                  <a:txBody>
                    <a:bodyPr/>
                    <a:lstStyle/>
                    <a:p>
                      <a:pPr indent="0" lvl="0" marL="0" marR="0" rtl="0" algn="ctr">
                        <a:spcBef>
                          <a:spcPts val="0"/>
                        </a:spcBef>
                        <a:spcAft>
                          <a:spcPts val="0"/>
                        </a:spcAft>
                        <a:buNone/>
                      </a:pPr>
                      <a:r>
                        <a:rPr b="1" lang="en-US" sz="1800" u="none" cap="none" strike="noStrike">
                          <a:solidFill>
                            <a:srgbClr val="003262"/>
                          </a:solidFill>
                          <a:latin typeface="Merriweather Sans"/>
                          <a:ea typeface="Merriweather Sans"/>
                          <a:cs typeface="Merriweather Sans"/>
                          <a:sym typeface="Merriweather Sans"/>
                        </a:rPr>
                        <a:t>Lorem</a:t>
                      </a:r>
                      <a:endParaRPr b="1" sz="1800" u="none" cap="none" strike="noStrike">
                        <a:solidFill>
                          <a:srgbClr val="003262"/>
                        </a:solidFill>
                        <a:latin typeface="Merriweather Sans"/>
                        <a:ea typeface="Merriweather Sans"/>
                        <a:cs typeface="Merriweather Sans"/>
                        <a:sym typeface="Merriweather Sans"/>
                      </a:endParaRPr>
                    </a:p>
                  </a:txBody>
                  <a:tcPr marT="137150" marB="137150" marR="137150" marL="137150"/>
                </a:tc>
                <a:tc>
                  <a:txBody>
                    <a:bodyPr/>
                    <a:lstStyle/>
                    <a:p>
                      <a:pPr indent="0" lvl="0" marL="0" marR="0" rtl="0" algn="ctr">
                        <a:spcBef>
                          <a:spcPts val="0"/>
                        </a:spcBef>
                        <a:spcAft>
                          <a:spcPts val="0"/>
                        </a:spcAft>
                        <a:buNone/>
                      </a:pPr>
                      <a:r>
                        <a:rPr b="1" lang="en-US" sz="1800" u="none" cap="none" strike="noStrike">
                          <a:solidFill>
                            <a:srgbClr val="003262"/>
                          </a:solidFill>
                          <a:latin typeface="Merriweather Sans"/>
                          <a:ea typeface="Merriweather Sans"/>
                          <a:cs typeface="Merriweather Sans"/>
                          <a:sym typeface="Merriweather Sans"/>
                        </a:rPr>
                        <a:t>Dolor</a:t>
                      </a:r>
                      <a:endParaRPr b="1" sz="1800" u="none" cap="none" strike="noStrike">
                        <a:solidFill>
                          <a:srgbClr val="003262"/>
                        </a:solidFill>
                        <a:latin typeface="Merriweather Sans"/>
                        <a:ea typeface="Merriweather Sans"/>
                        <a:cs typeface="Merriweather Sans"/>
                        <a:sym typeface="Merriweather Sans"/>
                      </a:endParaRPr>
                    </a:p>
                  </a:txBody>
                  <a:tcPr marT="137150" marB="137150" marR="137150" marL="137150"/>
                </a:tc>
                <a:tc>
                  <a:txBody>
                    <a:bodyPr/>
                    <a:lstStyle/>
                    <a:p>
                      <a:pPr indent="0" lvl="0" marL="0" marR="0" rtl="0" algn="ctr">
                        <a:spcBef>
                          <a:spcPts val="0"/>
                        </a:spcBef>
                        <a:spcAft>
                          <a:spcPts val="0"/>
                        </a:spcAft>
                        <a:buNone/>
                      </a:pPr>
                      <a:r>
                        <a:rPr b="1" lang="en-US" sz="1800" u="none" cap="none" strike="noStrike">
                          <a:solidFill>
                            <a:srgbClr val="003262"/>
                          </a:solidFill>
                          <a:latin typeface="Merriweather Sans"/>
                          <a:ea typeface="Merriweather Sans"/>
                          <a:cs typeface="Merriweather Sans"/>
                          <a:sym typeface="Merriweather Sans"/>
                        </a:rPr>
                        <a:t>It </a:t>
                      </a:r>
                      <a:endParaRPr b="1" sz="1800" u="none" cap="none" strike="noStrike">
                        <a:solidFill>
                          <a:srgbClr val="003262"/>
                        </a:solidFill>
                        <a:latin typeface="Merriweather Sans"/>
                        <a:ea typeface="Merriweather Sans"/>
                        <a:cs typeface="Merriweather Sans"/>
                        <a:sym typeface="Merriweather Sans"/>
                      </a:endParaRPr>
                    </a:p>
                  </a:txBody>
                  <a:tcPr marT="137150" marB="137150" marR="137150" marL="137150"/>
                </a:tc>
                <a:tc>
                  <a:txBody>
                    <a:bodyPr/>
                    <a:lstStyle/>
                    <a:p>
                      <a:pPr indent="0" lvl="0" marL="0" marR="0" rtl="0" algn="ctr">
                        <a:spcBef>
                          <a:spcPts val="0"/>
                        </a:spcBef>
                        <a:spcAft>
                          <a:spcPts val="0"/>
                        </a:spcAft>
                        <a:buNone/>
                      </a:pPr>
                      <a:r>
                        <a:rPr b="1" lang="en-US" sz="1800" u="none" cap="none" strike="noStrike">
                          <a:solidFill>
                            <a:srgbClr val="003262"/>
                          </a:solidFill>
                          <a:latin typeface="Merriweather Sans"/>
                          <a:ea typeface="Merriweather Sans"/>
                          <a:cs typeface="Merriweather Sans"/>
                          <a:sym typeface="Merriweather Sans"/>
                        </a:rPr>
                        <a:t>Enim</a:t>
                      </a:r>
                      <a:endParaRPr b="1" sz="1800" u="none" cap="none" strike="noStrike">
                        <a:solidFill>
                          <a:srgbClr val="003262"/>
                        </a:solidFill>
                        <a:latin typeface="Merriweather Sans"/>
                        <a:ea typeface="Merriweather Sans"/>
                        <a:cs typeface="Merriweather Sans"/>
                        <a:sym typeface="Merriweather Sans"/>
                      </a:endParaRPr>
                    </a:p>
                  </a:txBody>
                  <a:tcPr marT="137150" marB="137150" marR="137150" marL="137150"/>
                </a:tc>
                <a:tc>
                  <a:txBody>
                    <a:bodyPr/>
                    <a:lstStyle/>
                    <a:p>
                      <a:pPr indent="0" lvl="0" marL="0" marR="0" rtl="0" algn="ctr">
                        <a:spcBef>
                          <a:spcPts val="0"/>
                        </a:spcBef>
                        <a:spcAft>
                          <a:spcPts val="0"/>
                        </a:spcAft>
                        <a:buNone/>
                      </a:pPr>
                      <a:r>
                        <a:rPr b="1" lang="en-US" sz="1800" u="none" cap="none" strike="noStrike">
                          <a:solidFill>
                            <a:srgbClr val="003262"/>
                          </a:solidFill>
                          <a:latin typeface="Merriweather Sans"/>
                          <a:ea typeface="Merriweather Sans"/>
                          <a:cs typeface="Merriweather Sans"/>
                          <a:sym typeface="Merriweather Sans"/>
                        </a:rPr>
                        <a:t>Color</a:t>
                      </a:r>
                      <a:endParaRPr b="1" sz="1800" u="none" cap="none" strike="noStrike">
                        <a:solidFill>
                          <a:srgbClr val="003262"/>
                        </a:solidFill>
                        <a:latin typeface="Merriweather Sans"/>
                        <a:ea typeface="Merriweather Sans"/>
                        <a:cs typeface="Merriweather Sans"/>
                        <a:sym typeface="Merriweather Sans"/>
                      </a:endParaRPr>
                    </a:p>
                  </a:txBody>
                  <a:tcPr marT="137150" marB="137150" marR="137150" marL="137150"/>
                </a:tc>
              </a:tr>
              <a:tr h="568825">
                <a:tc>
                  <a:txBody>
                    <a:bodyPr/>
                    <a:lstStyle/>
                    <a:p>
                      <a:pPr indent="0" lvl="0" marL="0" marR="0" rtl="0" algn="l">
                        <a:spcBef>
                          <a:spcPts val="0"/>
                        </a:spcBef>
                        <a:spcAft>
                          <a:spcPts val="0"/>
                        </a:spcAft>
                        <a:buNone/>
                      </a:pPr>
                      <a:r>
                        <a:rPr lang="en-US" sz="1400" u="none" cap="none" strike="noStrike">
                          <a:solidFill>
                            <a:srgbClr val="003262"/>
                          </a:solidFill>
                          <a:latin typeface="Merriweather Sans"/>
                          <a:ea typeface="Merriweather Sans"/>
                          <a:cs typeface="Merriweather Sans"/>
                          <a:sym typeface="Merriweather Sans"/>
                        </a:rPr>
                        <a:t>43</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60000</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5600</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1700</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34000</a:t>
                      </a:r>
                      <a:endParaRPr sz="1400">
                        <a:solidFill>
                          <a:srgbClr val="003262"/>
                        </a:solidFill>
                        <a:latin typeface="Merriweather Sans"/>
                        <a:ea typeface="Merriweather Sans"/>
                        <a:cs typeface="Merriweather Sans"/>
                        <a:sym typeface="Merriweather Sans"/>
                      </a:endParaRPr>
                    </a:p>
                  </a:txBody>
                  <a:tcPr marT="45725" marB="45725" marR="91450" marL="91450"/>
                </a:tc>
              </a:tr>
              <a:tr h="400600">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35</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55000</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89056</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4359</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0349</a:t>
                      </a:r>
                      <a:endParaRPr sz="1400">
                        <a:solidFill>
                          <a:srgbClr val="003262"/>
                        </a:solidFill>
                        <a:latin typeface="Merriweather Sans"/>
                        <a:ea typeface="Merriweather Sans"/>
                        <a:cs typeface="Merriweather Sans"/>
                        <a:sym typeface="Merriweather Sans"/>
                      </a:endParaRPr>
                    </a:p>
                  </a:txBody>
                  <a:tcPr marT="45725" marB="45725" marR="91450" marL="91450"/>
                </a:tc>
              </a:tr>
              <a:tr h="400600">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435</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3245</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23243</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25567</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123</a:t>
                      </a:r>
                      <a:endParaRPr sz="1400">
                        <a:solidFill>
                          <a:srgbClr val="003262"/>
                        </a:solidFill>
                        <a:latin typeface="Merriweather Sans"/>
                        <a:ea typeface="Merriweather Sans"/>
                        <a:cs typeface="Merriweather Sans"/>
                        <a:sym typeface="Merriweather Sans"/>
                      </a:endParaRPr>
                    </a:p>
                  </a:txBody>
                  <a:tcPr marT="45725" marB="45725" marR="91450" marL="91450"/>
                </a:tc>
              </a:tr>
              <a:tr h="400600">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56</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7</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45</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09867</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456</a:t>
                      </a:r>
                      <a:endParaRPr sz="1400">
                        <a:solidFill>
                          <a:srgbClr val="003262"/>
                        </a:solidFill>
                        <a:latin typeface="Merriweather Sans"/>
                        <a:ea typeface="Merriweather Sans"/>
                        <a:cs typeface="Merriweather Sans"/>
                        <a:sym typeface="Merriweather Sans"/>
                      </a:endParaRPr>
                    </a:p>
                  </a:txBody>
                  <a:tcPr marT="45725" marB="45725" marR="91450" marL="91450"/>
                </a:tc>
              </a:tr>
              <a:tr h="400600">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345</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768</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0980</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43138</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2389</a:t>
                      </a:r>
                      <a:endParaRPr sz="1400">
                        <a:solidFill>
                          <a:srgbClr val="003262"/>
                        </a:solidFill>
                        <a:latin typeface="Merriweather Sans"/>
                        <a:ea typeface="Merriweather Sans"/>
                        <a:cs typeface="Merriweather Sans"/>
                        <a:sym typeface="Merriweather Sans"/>
                      </a:endParaRPr>
                    </a:p>
                  </a:txBody>
                  <a:tcPr marT="45725" marB="45725" marR="91450" marL="91450"/>
                </a:tc>
              </a:tr>
              <a:tr h="457775">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Fuga</a:t>
                      </a:r>
                      <a:r>
                        <a:rPr lang="en-US" sz="1400">
                          <a:solidFill>
                            <a:srgbClr val="003262"/>
                          </a:solidFill>
                          <a:latin typeface="Merriweather Sans"/>
                          <a:ea typeface="Merriweather Sans"/>
                          <a:cs typeface="Merriweather Sans"/>
                          <a:sym typeface="Merriweather Sans"/>
                        </a:rPr>
                        <a:t> </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Modi </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Tempora</a:t>
                      </a:r>
                      <a:r>
                        <a:rPr lang="en-US" sz="1400">
                          <a:solidFill>
                            <a:srgbClr val="003262"/>
                          </a:solidFill>
                          <a:latin typeface="Merriweather Sans"/>
                          <a:ea typeface="Merriweather Sans"/>
                          <a:cs typeface="Merriweather Sans"/>
                          <a:sym typeface="Merriweather Sans"/>
                        </a:rPr>
                        <a:t> </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Nihil</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Incidunt</a:t>
                      </a:r>
                      <a:endParaRPr sz="1400">
                        <a:solidFill>
                          <a:srgbClr val="003262"/>
                        </a:solidFill>
                        <a:latin typeface="Merriweather Sans"/>
                        <a:ea typeface="Merriweather Sans"/>
                        <a:cs typeface="Merriweather Sans"/>
                        <a:sym typeface="Merriweather Sans"/>
                      </a:endParaRPr>
                    </a:p>
                  </a:txBody>
                  <a:tcPr marT="45725" marB="45725" marR="91450" marL="91450"/>
                </a:tc>
              </a:tr>
              <a:tr h="451550">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Cor</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Et</a:t>
                      </a:r>
                      <a:r>
                        <a:rPr lang="en-US" sz="1400">
                          <a:solidFill>
                            <a:srgbClr val="003262"/>
                          </a:solidFill>
                          <a:latin typeface="Merriweather Sans"/>
                          <a:ea typeface="Merriweather Sans"/>
                          <a:cs typeface="Merriweather Sans"/>
                          <a:sym typeface="Merriweather Sans"/>
                        </a:rPr>
                        <a:t> vel</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Wquis </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Autem</a:t>
                      </a:r>
                      <a:endParaRPr sz="1400">
                        <a:solidFill>
                          <a:srgbClr val="003262"/>
                        </a:solidFill>
                        <a:latin typeface="Merriweather Sans"/>
                        <a:ea typeface="Merriweather Sans"/>
                        <a:cs typeface="Merriweather Sans"/>
                        <a:sym typeface="Merriweather Sans"/>
                      </a:endParaRPr>
                    </a:p>
                  </a:txBody>
                  <a:tcPr marT="45725" marB="45725" marR="91450" marL="91450"/>
                </a:tc>
                <a:tc>
                  <a:txBody>
                    <a:bodyPr/>
                    <a:lstStyle/>
                    <a:p>
                      <a:pPr indent="0" lvl="0" marL="0" marR="0" rtl="0" algn="l">
                        <a:spcBef>
                          <a:spcPts val="0"/>
                        </a:spcBef>
                        <a:spcAft>
                          <a:spcPts val="0"/>
                        </a:spcAft>
                        <a:buNone/>
                      </a:pPr>
                      <a:r>
                        <a:rPr lang="en-US" sz="1400">
                          <a:solidFill>
                            <a:srgbClr val="003262"/>
                          </a:solidFill>
                          <a:latin typeface="Merriweather Sans"/>
                          <a:ea typeface="Merriweather Sans"/>
                          <a:cs typeface="Merriweather Sans"/>
                          <a:sym typeface="Merriweather Sans"/>
                        </a:rPr>
                        <a:t>Nulla</a:t>
                      </a:r>
                      <a:endParaRPr sz="1400">
                        <a:solidFill>
                          <a:srgbClr val="003262"/>
                        </a:solidFill>
                        <a:latin typeface="Merriweather Sans"/>
                        <a:ea typeface="Merriweather Sans"/>
                        <a:cs typeface="Merriweather Sans"/>
                        <a:sym typeface="Merriweather Sans"/>
                      </a:endParaRPr>
                    </a:p>
                  </a:txBody>
                  <a:tcPr marT="45725" marB="45725" marR="91450" marL="9145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9"/>
          <p:cNvSpPr txBox="1"/>
          <p:nvPr>
            <p:ph type="ctrTitle"/>
          </p:nvPr>
        </p:nvSpPr>
        <p:spPr>
          <a:xfrm>
            <a:off x="685800" y="1438980"/>
            <a:ext cx="7399800" cy="1470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Model Exploration</a:t>
            </a:r>
            <a:endParaRPr/>
          </a:p>
        </p:txBody>
      </p:sp>
      <p:sp>
        <p:nvSpPr>
          <p:cNvPr id="67" name="Google Shape;67;p9"/>
          <p:cNvSpPr txBox="1"/>
          <p:nvPr>
            <p:ph idx="1" type="subTitle"/>
          </p:nvPr>
        </p:nvSpPr>
        <p:spPr>
          <a:xfrm>
            <a:off x="680155" y="2983087"/>
            <a:ext cx="7433700" cy="9681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US"/>
              <a:t>Full Workflow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36"/>
          <p:cNvSpPr txBox="1"/>
          <p:nvPr>
            <p:ph type="title"/>
          </p:nvPr>
        </p:nvSpPr>
        <p:spPr>
          <a:xfrm>
            <a:off x="296510" y="3968043"/>
            <a:ext cx="5486400" cy="566738"/>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DB515"/>
              </a:buClr>
              <a:buSzPts val="2200"/>
              <a:buFont typeface="Georgia"/>
              <a:buNone/>
            </a:pPr>
            <a:r>
              <a:rPr b="1" i="0" lang="en-US" sz="2200" u="none" cap="none" strike="noStrike">
                <a:solidFill>
                  <a:srgbClr val="FDB515"/>
                </a:solidFill>
                <a:latin typeface="Georgia"/>
                <a:ea typeface="Georgia"/>
                <a:cs typeface="Georgia"/>
                <a:sym typeface="Georgia"/>
              </a:rPr>
              <a:t>Header Georgia 22 pt</a:t>
            </a:r>
            <a:endParaRPr b="1" i="0" sz="2200" u="none" cap="none" strike="noStrike">
              <a:solidFill>
                <a:srgbClr val="FDB515"/>
              </a:solidFill>
              <a:latin typeface="Georgia"/>
              <a:ea typeface="Georgia"/>
              <a:cs typeface="Georgia"/>
              <a:sym typeface="Georgia"/>
            </a:endParaRPr>
          </a:p>
        </p:txBody>
      </p:sp>
      <p:pic>
        <p:nvPicPr>
          <p:cNvPr descr="5097680521_8084822f8b_o.jpg" id="340" name="Google Shape;340;p36"/>
          <p:cNvPicPr preferRelativeResize="0"/>
          <p:nvPr>
            <p:ph idx="2" type="pic"/>
          </p:nvPr>
        </p:nvPicPr>
        <p:blipFill rotWithShape="1">
          <a:blip r:embed="rId3">
            <a:alphaModFix/>
          </a:blip>
          <a:srcRect b="22105" l="0" r="0" t="22104"/>
          <a:stretch/>
        </p:blipFill>
        <p:spPr>
          <a:xfrm>
            <a:off x="282398" y="302331"/>
            <a:ext cx="6440447" cy="3592336"/>
          </a:xfrm>
          <a:prstGeom prst="rect">
            <a:avLst/>
          </a:prstGeom>
          <a:noFill/>
          <a:ln>
            <a:noFill/>
          </a:ln>
        </p:spPr>
      </p:pic>
      <p:sp>
        <p:nvSpPr>
          <p:cNvPr id="341" name="Google Shape;341;p36"/>
          <p:cNvSpPr txBox="1"/>
          <p:nvPr>
            <p:ph idx="1" type="body"/>
          </p:nvPr>
        </p:nvSpPr>
        <p:spPr>
          <a:xfrm>
            <a:off x="296508" y="4563005"/>
            <a:ext cx="5486400" cy="70044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rPr b="0" i="0" lang="en-US" sz="1800" u="none" cap="none" strike="noStrike">
                <a:solidFill>
                  <a:schemeClr val="lt1"/>
                </a:solidFill>
                <a:latin typeface="Merriweather Sans"/>
                <a:ea typeface="Merriweather Sans"/>
                <a:cs typeface="Merriweather Sans"/>
                <a:sym typeface="Merriweather Sans"/>
              </a:rPr>
              <a:t>Lucida Grande 18 pt</a:t>
            </a:r>
            <a:endParaRPr b="0" i="0" sz="1800" u="none" cap="none" strike="noStrike">
              <a:solidFill>
                <a:schemeClr val="lt1"/>
              </a:solidFill>
              <a:latin typeface="Merriweather Sans"/>
              <a:ea typeface="Merriweather Sans"/>
              <a:cs typeface="Merriweather Sans"/>
              <a:sym typeface="Merriweather Sans"/>
            </a:endParaRPr>
          </a:p>
        </p:txBody>
      </p:sp>
      <p:sp>
        <p:nvSpPr>
          <p:cNvPr id="342" name="Google Shape;342;p36"/>
          <p:cNvSpPr txBox="1"/>
          <p:nvPr>
            <p:ph idx="11" type="ftr"/>
          </p:nvPr>
        </p:nvSpPr>
        <p:spPr>
          <a:xfrm>
            <a:off x="5553288" y="6340824"/>
            <a:ext cx="2348159" cy="37606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lt1"/>
                </a:solidFill>
                <a:latin typeface="Calibri"/>
                <a:ea typeface="Calibri"/>
                <a:cs typeface="Calibri"/>
                <a:sym typeface="Calibri"/>
              </a:rPr>
              <a:t>11/15/13 | Lorem Ipsum</a:t>
            </a:r>
            <a:endParaRPr sz="10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37"/>
          <p:cNvSpPr txBox="1"/>
          <p:nvPr>
            <p:ph type="title"/>
          </p:nvPr>
        </p:nvSpPr>
        <p:spPr>
          <a:xfrm>
            <a:off x="457200" y="1277408"/>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DB515"/>
              </a:buClr>
              <a:buSzPts val="4200"/>
              <a:buFont typeface="Georgia"/>
              <a:buNone/>
            </a:pPr>
            <a:r>
              <a:rPr b="0" i="0" lang="en-US" sz="4200" u="none" cap="none" strike="noStrike">
                <a:solidFill>
                  <a:srgbClr val="FDB515"/>
                </a:solidFill>
                <a:latin typeface="Georgia"/>
                <a:ea typeface="Georgia"/>
                <a:cs typeface="Georgia"/>
                <a:sym typeface="Georgia"/>
              </a:rPr>
              <a:t>Header Georgia 42 pt</a:t>
            </a:r>
            <a:endParaRPr b="0" i="0" sz="4200" u="none" cap="none" strike="noStrike">
              <a:solidFill>
                <a:srgbClr val="FDB515"/>
              </a:solidFill>
              <a:latin typeface="Georgia"/>
              <a:ea typeface="Georgia"/>
              <a:cs typeface="Georgia"/>
              <a:sym typeface="Georgia"/>
            </a:endParaRPr>
          </a:p>
        </p:txBody>
      </p:sp>
      <p:sp>
        <p:nvSpPr>
          <p:cNvPr id="348" name="Google Shape;348;p37"/>
          <p:cNvSpPr txBox="1"/>
          <p:nvPr>
            <p:ph idx="1" type="body"/>
          </p:nvPr>
        </p:nvSpPr>
        <p:spPr>
          <a:xfrm>
            <a:off x="457200" y="2426582"/>
            <a:ext cx="8229600" cy="2526418"/>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lt1"/>
              </a:buClr>
              <a:buSzPts val="1800"/>
              <a:buFont typeface="Arial"/>
              <a:buChar char="•"/>
            </a:pPr>
            <a:r>
              <a:rPr b="0" i="0" lang="en-US" sz="1800" u="none" cap="none" strike="noStrike">
                <a:solidFill>
                  <a:schemeClr val="lt1"/>
                </a:solidFill>
                <a:latin typeface="Merriweather Sans"/>
                <a:ea typeface="Merriweather Sans"/>
                <a:cs typeface="Merriweather Sans"/>
                <a:sym typeface="Merriweather Sans"/>
              </a:rPr>
              <a:t>Body copy, Lucida Grande 18 pts</a:t>
            </a:r>
            <a:endParaRPr b="0" i="0" sz="1800" u="none" cap="none" strike="noStrike">
              <a:solidFill>
                <a:schemeClr val="lt1"/>
              </a:solidFill>
              <a:latin typeface="Merriweather Sans"/>
              <a:ea typeface="Merriweather Sans"/>
              <a:cs typeface="Merriweather Sans"/>
              <a:sym typeface="Merriweather Sans"/>
            </a:endParaRPr>
          </a:p>
          <a:p>
            <a:pPr indent="-285750" lvl="1" marL="742950" marR="0" rtl="0" algn="l">
              <a:spcBef>
                <a:spcPts val="320"/>
              </a:spcBef>
              <a:spcAft>
                <a:spcPts val="0"/>
              </a:spcAft>
              <a:buClr>
                <a:schemeClr val="lt1"/>
              </a:buClr>
              <a:buSzPts val="1600"/>
              <a:buFont typeface="Arial"/>
              <a:buChar char="–"/>
            </a:pPr>
            <a:r>
              <a:rPr b="0" i="0" lang="en-US" sz="1600" u="none" cap="none" strike="noStrike">
                <a:solidFill>
                  <a:schemeClr val="lt1"/>
                </a:solidFill>
                <a:latin typeface="Merriweather Sans"/>
                <a:ea typeface="Merriweather Sans"/>
                <a:cs typeface="Merriweather Sans"/>
                <a:sym typeface="Merriweather Sans"/>
              </a:rPr>
              <a:t>Add your secondary bullet point here</a:t>
            </a:r>
            <a:endParaRPr/>
          </a:p>
          <a:p>
            <a:pPr indent="-228600" lvl="2" marL="1143000" marR="0" rtl="0" algn="l">
              <a:spcBef>
                <a:spcPts val="280"/>
              </a:spcBef>
              <a:spcAft>
                <a:spcPts val="0"/>
              </a:spcAft>
              <a:buClr>
                <a:schemeClr val="lt1"/>
              </a:buClr>
              <a:buSzPts val="1400"/>
              <a:buFont typeface="Arial"/>
              <a:buChar char="•"/>
            </a:pPr>
            <a:r>
              <a:rPr b="0" i="0" lang="en-US" sz="1400" u="none" cap="none" strike="noStrike">
                <a:solidFill>
                  <a:schemeClr val="lt1"/>
                </a:solidFill>
                <a:latin typeface="Merriweather Sans"/>
                <a:ea typeface="Merriweather Sans"/>
                <a:cs typeface="Merriweather Sans"/>
                <a:sym typeface="Merriweather Sans"/>
              </a:rPr>
              <a:t>Add your tertiary bullet point here</a:t>
            </a:r>
            <a:endParaRPr/>
          </a:p>
          <a:p>
            <a:pPr indent="-228600" lvl="0" marL="342900" marR="0" rtl="0" algn="l">
              <a:spcBef>
                <a:spcPts val="360"/>
              </a:spcBef>
              <a:spcAft>
                <a:spcPts val="0"/>
              </a:spcAft>
              <a:buClr>
                <a:schemeClr val="lt1"/>
              </a:buClr>
              <a:buSzPts val="1800"/>
              <a:buFont typeface="Arial"/>
              <a:buNone/>
            </a:pPr>
            <a:r>
              <a:t/>
            </a:r>
            <a:endParaRPr b="0" i="0" sz="1800" u="none" cap="none" strike="noStrike">
              <a:solidFill>
                <a:schemeClr val="lt1"/>
              </a:solidFill>
              <a:latin typeface="Merriweather Sans"/>
              <a:ea typeface="Merriweather Sans"/>
              <a:cs typeface="Merriweather Sans"/>
              <a:sym typeface="Merriweather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0"/>
          <p:cNvSpPr/>
          <p:nvPr/>
        </p:nvSpPr>
        <p:spPr>
          <a:xfrm rot="-5400000">
            <a:off x="3108074" y="869400"/>
            <a:ext cx="224400" cy="13149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0"/>
          <p:cNvSpPr/>
          <p:nvPr/>
        </p:nvSpPr>
        <p:spPr>
          <a:xfrm rot="-5400000">
            <a:off x="3118724" y="1502550"/>
            <a:ext cx="224400" cy="13362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rot="-5400000">
            <a:off x="3118724" y="2019275"/>
            <a:ext cx="224400" cy="13575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0"/>
          <p:cNvSpPr/>
          <p:nvPr/>
        </p:nvSpPr>
        <p:spPr>
          <a:xfrm rot="-5400000">
            <a:off x="3118724" y="3396150"/>
            <a:ext cx="224400" cy="13575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txBox="1"/>
          <p:nvPr>
            <p:ph idx="3" type="body"/>
          </p:nvPr>
        </p:nvSpPr>
        <p:spPr>
          <a:xfrm>
            <a:off x="457200" y="316782"/>
            <a:ext cx="3451500" cy="48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FDB515"/>
              </a:buClr>
              <a:buSzPts val="1800"/>
              <a:buFont typeface="Arial"/>
              <a:buNone/>
            </a:pPr>
            <a:r>
              <a:rPr lang="en-US"/>
              <a:t>Model Exploration</a:t>
            </a:r>
            <a:endParaRPr b="1" i="0" sz="1800" u="none" cap="none" strike="noStrike">
              <a:solidFill>
                <a:srgbClr val="FDB515"/>
              </a:solidFill>
              <a:latin typeface="Georgia"/>
              <a:ea typeface="Georgia"/>
              <a:cs typeface="Georgia"/>
              <a:sym typeface="Georgia"/>
            </a:endParaRPr>
          </a:p>
        </p:txBody>
      </p:sp>
      <p:sp>
        <p:nvSpPr>
          <p:cNvPr id="77" name="Google Shape;77;p10"/>
          <p:cNvSpPr/>
          <p:nvPr/>
        </p:nvSpPr>
        <p:spPr>
          <a:xfrm>
            <a:off x="331125" y="804875"/>
            <a:ext cx="726300" cy="107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Data</a:t>
            </a:r>
            <a:endParaRPr/>
          </a:p>
        </p:txBody>
      </p:sp>
      <p:sp>
        <p:nvSpPr>
          <p:cNvPr id="78" name="Google Shape;78;p10"/>
          <p:cNvSpPr/>
          <p:nvPr/>
        </p:nvSpPr>
        <p:spPr>
          <a:xfrm>
            <a:off x="331125" y="2663525"/>
            <a:ext cx="726300" cy="107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EDA</a:t>
            </a:r>
            <a:endParaRPr/>
          </a:p>
        </p:txBody>
      </p:sp>
      <p:sp>
        <p:nvSpPr>
          <p:cNvPr id="79" name="Google Shape;79;p10"/>
          <p:cNvSpPr/>
          <p:nvPr/>
        </p:nvSpPr>
        <p:spPr>
          <a:xfrm>
            <a:off x="1447575" y="804875"/>
            <a:ext cx="1794300" cy="3698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Remove Outlier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Treat Missing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Feature Selection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Hot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 input to ALL Models</a:t>
            </a:r>
            <a:endParaRPr/>
          </a:p>
        </p:txBody>
      </p:sp>
      <p:sp>
        <p:nvSpPr>
          <p:cNvPr id="80" name="Google Shape;80;p10"/>
          <p:cNvSpPr/>
          <p:nvPr/>
        </p:nvSpPr>
        <p:spPr>
          <a:xfrm>
            <a:off x="2942300" y="4807000"/>
            <a:ext cx="726300" cy="79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PCA</a:t>
            </a:r>
            <a:endParaRPr/>
          </a:p>
        </p:txBody>
      </p:sp>
      <p:sp>
        <p:nvSpPr>
          <p:cNvPr id="81" name="Google Shape;81;p10"/>
          <p:cNvSpPr/>
          <p:nvPr/>
        </p:nvSpPr>
        <p:spPr>
          <a:xfrm>
            <a:off x="3908700" y="849600"/>
            <a:ext cx="1528500" cy="2456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Regression (Linear, Ridge, Elastic, Lasso)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Decision Tree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Random Forests</a:t>
            </a:r>
            <a:endParaRPr/>
          </a:p>
        </p:txBody>
      </p:sp>
      <p:sp>
        <p:nvSpPr>
          <p:cNvPr id="82" name="Google Shape;82;p10"/>
          <p:cNvSpPr/>
          <p:nvPr/>
        </p:nvSpPr>
        <p:spPr>
          <a:xfrm>
            <a:off x="5813950" y="849600"/>
            <a:ext cx="1620900" cy="72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Hyperparameter</a:t>
            </a:r>
            <a:endParaRPr/>
          </a:p>
          <a:p>
            <a:pPr indent="0" lvl="0" marL="0" rtl="0" algn="l">
              <a:spcBef>
                <a:spcPts val="0"/>
              </a:spcBef>
              <a:spcAft>
                <a:spcPts val="0"/>
              </a:spcAft>
              <a:buNone/>
            </a:pPr>
            <a:r>
              <a:rPr lang="en-US"/>
              <a:t>Tuning</a:t>
            </a:r>
            <a:endParaRPr/>
          </a:p>
        </p:txBody>
      </p:sp>
      <p:sp>
        <p:nvSpPr>
          <p:cNvPr id="83" name="Google Shape;83;p10"/>
          <p:cNvSpPr/>
          <p:nvPr/>
        </p:nvSpPr>
        <p:spPr>
          <a:xfrm>
            <a:off x="5859525" y="1717713"/>
            <a:ext cx="1620900" cy="72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Feature Selection</a:t>
            </a:r>
            <a:endParaRPr/>
          </a:p>
        </p:txBody>
      </p:sp>
      <p:sp>
        <p:nvSpPr>
          <p:cNvPr id="84" name="Google Shape;84;p10"/>
          <p:cNvSpPr/>
          <p:nvPr/>
        </p:nvSpPr>
        <p:spPr>
          <a:xfrm>
            <a:off x="5859525" y="2585825"/>
            <a:ext cx="1620900" cy="72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Wrapper Functions</a:t>
            </a:r>
            <a:endParaRPr/>
          </a:p>
        </p:txBody>
      </p:sp>
      <p:sp>
        <p:nvSpPr>
          <p:cNvPr id="85" name="Google Shape;85;p10"/>
          <p:cNvSpPr/>
          <p:nvPr/>
        </p:nvSpPr>
        <p:spPr>
          <a:xfrm>
            <a:off x="3908700" y="3646200"/>
            <a:ext cx="3571800" cy="857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Neural Networks</a:t>
            </a:r>
            <a:endParaRPr/>
          </a:p>
        </p:txBody>
      </p:sp>
      <p:sp>
        <p:nvSpPr>
          <p:cNvPr id="86" name="Google Shape;86;p10"/>
          <p:cNvSpPr/>
          <p:nvPr/>
        </p:nvSpPr>
        <p:spPr>
          <a:xfrm>
            <a:off x="7902750" y="804875"/>
            <a:ext cx="1104600" cy="4792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Scoring Metric (RMSE)</a:t>
            </a:r>
            <a:endParaRPr/>
          </a:p>
        </p:txBody>
      </p:sp>
      <p:sp>
        <p:nvSpPr>
          <p:cNvPr id="87" name="Google Shape;87;p10"/>
          <p:cNvSpPr/>
          <p:nvPr/>
        </p:nvSpPr>
        <p:spPr>
          <a:xfrm>
            <a:off x="3951075" y="4807000"/>
            <a:ext cx="3571800" cy="79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Random Forests </a:t>
            </a:r>
            <a:endParaRPr/>
          </a:p>
          <a:p>
            <a:pPr indent="0" lvl="0" marL="0" rtl="0" algn="ctr">
              <a:spcBef>
                <a:spcPts val="0"/>
              </a:spcBef>
              <a:spcAft>
                <a:spcPts val="0"/>
              </a:spcAft>
              <a:buNone/>
            </a:pPr>
            <a:r>
              <a:rPr lang="en-US"/>
              <a:t>(On Reduced Dimensions)</a:t>
            </a:r>
            <a:endParaRPr/>
          </a:p>
        </p:txBody>
      </p:sp>
      <p:sp>
        <p:nvSpPr>
          <p:cNvPr id="88" name="Google Shape;88;p10"/>
          <p:cNvSpPr/>
          <p:nvPr/>
        </p:nvSpPr>
        <p:spPr>
          <a:xfrm>
            <a:off x="582075" y="1880075"/>
            <a:ext cx="224400" cy="7905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0"/>
          <p:cNvSpPr/>
          <p:nvPr/>
        </p:nvSpPr>
        <p:spPr>
          <a:xfrm rot="-5400000">
            <a:off x="1140300" y="3040925"/>
            <a:ext cx="224400" cy="3204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
          <p:cNvSpPr/>
          <p:nvPr/>
        </p:nvSpPr>
        <p:spPr>
          <a:xfrm rot="-5400000">
            <a:off x="5540174" y="1048200"/>
            <a:ext cx="224400" cy="3234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0"/>
          <p:cNvSpPr/>
          <p:nvPr/>
        </p:nvSpPr>
        <p:spPr>
          <a:xfrm rot="-5400000">
            <a:off x="5536162" y="1916250"/>
            <a:ext cx="224400" cy="3234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0"/>
          <p:cNvSpPr/>
          <p:nvPr/>
        </p:nvSpPr>
        <p:spPr>
          <a:xfrm rot="-5400000">
            <a:off x="5536162" y="2677600"/>
            <a:ext cx="224400" cy="3234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rot="-5400000">
            <a:off x="1709155" y="4096600"/>
            <a:ext cx="224400" cy="22113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p:nvPr/>
        </p:nvSpPr>
        <p:spPr>
          <a:xfrm rot="-5400000">
            <a:off x="3690025" y="5084050"/>
            <a:ext cx="224400" cy="2364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0"/>
          <p:cNvSpPr/>
          <p:nvPr/>
        </p:nvSpPr>
        <p:spPr>
          <a:xfrm rot="-5400000">
            <a:off x="7552300" y="980250"/>
            <a:ext cx="224400" cy="4593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p:nvPr/>
        </p:nvSpPr>
        <p:spPr>
          <a:xfrm rot="-5400000">
            <a:off x="7569749" y="1876500"/>
            <a:ext cx="224400" cy="4029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rot="-5400000">
            <a:off x="7579387" y="2749800"/>
            <a:ext cx="224400" cy="3924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rot="-5400000">
            <a:off x="7585724" y="3839225"/>
            <a:ext cx="224400" cy="4350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rot="-5400000">
            <a:off x="7596374" y="4950300"/>
            <a:ext cx="224400" cy="3714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txBox="1"/>
          <p:nvPr/>
        </p:nvSpPr>
        <p:spPr>
          <a:xfrm>
            <a:off x="7915425" y="3856625"/>
            <a:ext cx="640800" cy="4002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rgbClr val="FFFF00"/>
                </a:highlight>
                <a:latin typeface="Merriweather Sans"/>
                <a:ea typeface="Merriweather Sans"/>
                <a:cs typeface="Merriweather Sans"/>
                <a:sym typeface="Merriweather Sans"/>
              </a:rPr>
              <a:t>Best!</a:t>
            </a:r>
            <a:endParaRPr>
              <a:highlight>
                <a:srgbClr val="FFFF00"/>
              </a:highlight>
              <a:latin typeface="Merriweather Sans"/>
              <a:ea typeface="Merriweather Sans"/>
              <a:cs typeface="Merriweather Sans"/>
              <a:sym typeface="Merriweather Sans"/>
            </a:endParaRPr>
          </a:p>
        </p:txBody>
      </p:sp>
      <p:sp>
        <p:nvSpPr>
          <p:cNvPr id="101" name="Google Shape;101;p10"/>
          <p:cNvSpPr/>
          <p:nvPr/>
        </p:nvSpPr>
        <p:spPr>
          <a:xfrm>
            <a:off x="579225" y="3745775"/>
            <a:ext cx="236400" cy="1502400"/>
          </a:xfrm>
          <a:prstGeom prst="down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1"/>
          <p:cNvSpPr txBox="1"/>
          <p:nvPr>
            <p:ph type="title"/>
          </p:nvPr>
        </p:nvSpPr>
        <p:spPr>
          <a:xfrm>
            <a:off x="3465600" y="948200"/>
            <a:ext cx="5678400" cy="13593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AutoNum type="arabicPeriod"/>
            </a:pPr>
            <a:r>
              <a:rPr lang="en-US" sz="1800"/>
              <a:t>Data_Description.txt</a:t>
            </a:r>
            <a:endParaRPr sz="1800"/>
          </a:p>
          <a:p>
            <a:pPr indent="-342900" lvl="0" marL="457200" rtl="0" algn="l">
              <a:spcBef>
                <a:spcPts val="0"/>
              </a:spcBef>
              <a:spcAft>
                <a:spcPts val="0"/>
              </a:spcAft>
              <a:buSzPts val="1800"/>
              <a:buAutoNum type="arabicPeriod"/>
            </a:pPr>
            <a:r>
              <a:rPr lang="en-US" sz="1800"/>
              <a:t>The paper where the original data was published</a:t>
            </a:r>
            <a:endParaRPr sz="1800"/>
          </a:p>
          <a:p>
            <a:pPr indent="-342900" lvl="0" marL="457200" rtl="0" algn="l">
              <a:spcBef>
                <a:spcPts val="0"/>
              </a:spcBef>
              <a:spcAft>
                <a:spcPts val="0"/>
              </a:spcAft>
              <a:buSzPts val="1800"/>
              <a:buAutoNum type="arabicPeriod"/>
            </a:pPr>
            <a:r>
              <a:rPr lang="en-US" sz="1800"/>
              <a:t>Reviewing House Price Websites for Subject Matter</a:t>
            </a:r>
            <a:endParaRPr sz="1800"/>
          </a:p>
        </p:txBody>
      </p:sp>
      <p:sp>
        <p:nvSpPr>
          <p:cNvPr id="108" name="Google Shape;108;p11"/>
          <p:cNvSpPr txBox="1"/>
          <p:nvPr>
            <p:ph idx="3" type="body"/>
          </p:nvPr>
        </p:nvSpPr>
        <p:spPr>
          <a:xfrm>
            <a:off x="457200" y="316782"/>
            <a:ext cx="3451500" cy="488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Exploratory Data Analysis</a:t>
            </a:r>
            <a:endParaRPr/>
          </a:p>
        </p:txBody>
      </p:sp>
      <p:pic>
        <p:nvPicPr>
          <p:cNvPr id="109" name="Google Shape;109;p11"/>
          <p:cNvPicPr preferRelativeResize="0"/>
          <p:nvPr/>
        </p:nvPicPr>
        <p:blipFill>
          <a:blip r:embed="rId3">
            <a:alphaModFix/>
          </a:blip>
          <a:stretch>
            <a:fillRect/>
          </a:stretch>
        </p:blipFill>
        <p:spPr>
          <a:xfrm>
            <a:off x="366275" y="948188"/>
            <a:ext cx="2739472" cy="3235000"/>
          </a:xfrm>
          <a:prstGeom prst="rect">
            <a:avLst/>
          </a:prstGeom>
          <a:noFill/>
          <a:ln>
            <a:noFill/>
          </a:ln>
        </p:spPr>
      </p:pic>
      <p:pic>
        <p:nvPicPr>
          <p:cNvPr id="110" name="Google Shape;110;p11"/>
          <p:cNvPicPr preferRelativeResize="0"/>
          <p:nvPr/>
        </p:nvPicPr>
        <p:blipFill>
          <a:blip r:embed="rId4">
            <a:alphaModFix/>
          </a:blip>
          <a:stretch>
            <a:fillRect/>
          </a:stretch>
        </p:blipFill>
        <p:spPr>
          <a:xfrm>
            <a:off x="2104425" y="4326500"/>
            <a:ext cx="7127900" cy="2450224"/>
          </a:xfrm>
          <a:prstGeom prst="rect">
            <a:avLst/>
          </a:prstGeom>
          <a:noFill/>
          <a:ln>
            <a:noFill/>
          </a:ln>
        </p:spPr>
      </p:pic>
      <p:pic>
        <p:nvPicPr>
          <p:cNvPr id="111" name="Google Shape;111;p11"/>
          <p:cNvPicPr preferRelativeResize="0"/>
          <p:nvPr/>
        </p:nvPicPr>
        <p:blipFill>
          <a:blip r:embed="rId5">
            <a:alphaModFix/>
          </a:blip>
          <a:stretch>
            <a:fillRect/>
          </a:stretch>
        </p:blipFill>
        <p:spPr>
          <a:xfrm>
            <a:off x="3377300" y="2581341"/>
            <a:ext cx="5855002" cy="16953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2"/>
          <p:cNvSpPr txBox="1"/>
          <p:nvPr>
            <p:ph type="title"/>
          </p:nvPr>
        </p:nvSpPr>
        <p:spPr>
          <a:xfrm>
            <a:off x="457200" y="1058327"/>
            <a:ext cx="3008400" cy="405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Numerical Variables</a:t>
            </a:r>
            <a:endParaRPr/>
          </a:p>
        </p:txBody>
      </p:sp>
      <p:sp>
        <p:nvSpPr>
          <p:cNvPr id="118" name="Google Shape;118;p12"/>
          <p:cNvSpPr txBox="1"/>
          <p:nvPr>
            <p:ph idx="3" type="body"/>
          </p:nvPr>
        </p:nvSpPr>
        <p:spPr>
          <a:xfrm>
            <a:off x="457200" y="316782"/>
            <a:ext cx="3451500" cy="488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Exploratory Data Analysis</a:t>
            </a:r>
            <a:endParaRPr/>
          </a:p>
        </p:txBody>
      </p:sp>
      <p:pic>
        <p:nvPicPr>
          <p:cNvPr id="119" name="Google Shape;119;p12"/>
          <p:cNvPicPr preferRelativeResize="0"/>
          <p:nvPr/>
        </p:nvPicPr>
        <p:blipFill>
          <a:blip r:embed="rId3">
            <a:alphaModFix/>
          </a:blip>
          <a:stretch>
            <a:fillRect/>
          </a:stretch>
        </p:blipFill>
        <p:spPr>
          <a:xfrm>
            <a:off x="3630000" y="1458401"/>
            <a:ext cx="4514757" cy="4567725"/>
          </a:xfrm>
          <a:prstGeom prst="rect">
            <a:avLst/>
          </a:prstGeom>
          <a:noFill/>
          <a:ln>
            <a:noFill/>
          </a:ln>
        </p:spPr>
      </p:pic>
      <p:pic>
        <p:nvPicPr>
          <p:cNvPr id="120" name="Google Shape;120;p12"/>
          <p:cNvPicPr preferRelativeResize="0"/>
          <p:nvPr/>
        </p:nvPicPr>
        <p:blipFill>
          <a:blip r:embed="rId4">
            <a:alphaModFix/>
          </a:blip>
          <a:stretch>
            <a:fillRect/>
          </a:stretch>
        </p:blipFill>
        <p:spPr>
          <a:xfrm>
            <a:off x="3521600" y="1463325"/>
            <a:ext cx="5490075" cy="4567726"/>
          </a:xfrm>
          <a:prstGeom prst="rect">
            <a:avLst/>
          </a:prstGeom>
          <a:noFill/>
          <a:ln>
            <a:noFill/>
          </a:ln>
        </p:spPr>
      </p:pic>
      <p:sp>
        <p:nvSpPr>
          <p:cNvPr id="121" name="Google Shape;121;p12"/>
          <p:cNvSpPr txBox="1"/>
          <p:nvPr/>
        </p:nvSpPr>
        <p:spPr>
          <a:xfrm>
            <a:off x="332000" y="2261825"/>
            <a:ext cx="2438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Correlation Analysis</a:t>
            </a:r>
            <a:endParaRPr>
              <a:solidFill>
                <a:schemeClr val="lt1"/>
              </a:solidFill>
              <a:latin typeface="Merriweather Sans"/>
              <a:ea typeface="Merriweather Sans"/>
              <a:cs typeface="Merriweather Sans"/>
              <a:sym typeface="Merriweather Sans"/>
            </a:endParaRPr>
          </a:p>
        </p:txBody>
      </p:sp>
      <p:sp>
        <p:nvSpPr>
          <p:cNvPr id="122" name="Google Shape;122;p12"/>
          <p:cNvSpPr txBox="1"/>
          <p:nvPr/>
        </p:nvSpPr>
        <p:spPr>
          <a:xfrm>
            <a:off x="332000" y="1861625"/>
            <a:ext cx="24381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Merriweather Sans"/>
              <a:buChar char="-"/>
            </a:pPr>
            <a:r>
              <a:rPr lang="en-US">
                <a:solidFill>
                  <a:schemeClr val="lt1"/>
                </a:solidFill>
                <a:latin typeface="Merriweather Sans"/>
                <a:ea typeface="Merriweather Sans"/>
                <a:cs typeface="Merriweather Sans"/>
                <a:sym typeface="Merriweather Sans"/>
              </a:rPr>
              <a:t>Distribution </a:t>
            </a:r>
            <a:r>
              <a:rPr lang="en-US">
                <a:solidFill>
                  <a:schemeClr val="lt1"/>
                </a:solidFill>
                <a:latin typeface="Merriweather Sans"/>
                <a:ea typeface="Merriweather Sans"/>
                <a:cs typeface="Merriweather Sans"/>
                <a:sym typeface="Merriweather Sans"/>
              </a:rPr>
              <a:t>Analysis</a:t>
            </a:r>
            <a:endParaRPr>
              <a:solidFill>
                <a:schemeClr val="lt1"/>
              </a:solidFill>
              <a:latin typeface="Merriweather Sans"/>
              <a:ea typeface="Merriweather Sans"/>
              <a:cs typeface="Merriweather Sans"/>
              <a:sym typeface="Merriweather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19"/>
                                        </p:tgtEl>
                                      </p:cBhvr>
                                    </p:animEffect>
                                    <p:set>
                                      <p:cBhvr>
                                        <p:cTn dur="1" fill="hold">
                                          <p:stCondLst>
                                            <p:cond delay="1000"/>
                                          </p:stCondLst>
                                        </p:cTn>
                                        <p:tgtEl>
                                          <p:spTgt spid="11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245700" y="1058325"/>
            <a:ext cx="3219900" cy="405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Categorical </a:t>
            </a:r>
            <a:r>
              <a:rPr lang="en-US"/>
              <a:t>Variables</a:t>
            </a:r>
            <a:endParaRPr/>
          </a:p>
        </p:txBody>
      </p:sp>
      <p:sp>
        <p:nvSpPr>
          <p:cNvPr id="129" name="Google Shape;129;p13"/>
          <p:cNvSpPr txBox="1"/>
          <p:nvPr>
            <p:ph idx="1" type="body"/>
          </p:nvPr>
        </p:nvSpPr>
        <p:spPr>
          <a:xfrm>
            <a:off x="3575050" y="1091489"/>
            <a:ext cx="4877400" cy="42567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t/>
            </a:r>
            <a:endParaRPr/>
          </a:p>
        </p:txBody>
      </p:sp>
      <p:sp>
        <p:nvSpPr>
          <p:cNvPr id="130" name="Google Shape;130;p13"/>
          <p:cNvSpPr txBox="1"/>
          <p:nvPr>
            <p:ph idx="3" type="body"/>
          </p:nvPr>
        </p:nvSpPr>
        <p:spPr>
          <a:xfrm>
            <a:off x="457200" y="316782"/>
            <a:ext cx="3451500" cy="488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Exploratory Data Analysis</a:t>
            </a:r>
            <a:endParaRPr/>
          </a:p>
        </p:txBody>
      </p:sp>
      <p:pic>
        <p:nvPicPr>
          <p:cNvPr id="131" name="Google Shape;131;p13"/>
          <p:cNvPicPr preferRelativeResize="0"/>
          <p:nvPr/>
        </p:nvPicPr>
        <p:blipFill>
          <a:blip r:embed="rId3">
            <a:alphaModFix/>
          </a:blip>
          <a:stretch>
            <a:fillRect/>
          </a:stretch>
        </p:blipFill>
        <p:spPr>
          <a:xfrm>
            <a:off x="3430475" y="1091500"/>
            <a:ext cx="5166550" cy="4539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4"/>
          <p:cNvSpPr txBox="1"/>
          <p:nvPr>
            <p:ph type="title"/>
          </p:nvPr>
        </p:nvSpPr>
        <p:spPr>
          <a:xfrm>
            <a:off x="457200" y="1154475"/>
            <a:ext cx="3270300" cy="1890000"/>
          </a:xfrm>
          <a:prstGeom prst="rect">
            <a:avLst/>
          </a:prstGeom>
        </p:spPr>
        <p:txBody>
          <a:bodyPr anchorCtr="0" anchor="t" bIns="45700" lIns="91425" spcFirstLastPara="1" rIns="91425" wrap="square" tIns="45700">
            <a:noAutofit/>
          </a:bodyPr>
          <a:lstStyle/>
          <a:p>
            <a:pPr indent="-330200" lvl="0" marL="457200" rtl="0" algn="l">
              <a:spcBef>
                <a:spcPts val="0"/>
              </a:spcBef>
              <a:spcAft>
                <a:spcPts val="0"/>
              </a:spcAft>
              <a:buSzPts val="1600"/>
              <a:buAutoNum type="arabicPeriod"/>
            </a:pPr>
            <a:r>
              <a:rPr lang="en-US" sz="1600"/>
              <a:t>Normality of Target Variable</a:t>
            </a:r>
            <a:endParaRPr sz="1600"/>
          </a:p>
          <a:p>
            <a:pPr indent="-330200" lvl="0" marL="457200" rtl="0" algn="l">
              <a:spcBef>
                <a:spcPts val="0"/>
              </a:spcBef>
              <a:spcAft>
                <a:spcPts val="0"/>
              </a:spcAft>
              <a:buSzPts val="1600"/>
              <a:buAutoNum type="arabicPeriod"/>
            </a:pPr>
            <a:r>
              <a:rPr lang="en-US" sz="1600"/>
              <a:t>Check for Missing Values</a:t>
            </a:r>
            <a:endParaRPr sz="1600"/>
          </a:p>
          <a:p>
            <a:pPr indent="-330200" lvl="0" marL="457200" rtl="0" algn="l">
              <a:spcBef>
                <a:spcPts val="0"/>
              </a:spcBef>
              <a:spcAft>
                <a:spcPts val="0"/>
              </a:spcAft>
              <a:buSzPts val="1600"/>
              <a:buAutoNum type="arabicPeriod"/>
            </a:pPr>
            <a:r>
              <a:rPr lang="en-US" sz="1600"/>
              <a:t>All our EDA fed into the next steps of Data preparation</a:t>
            </a:r>
            <a:endParaRPr sz="1600"/>
          </a:p>
        </p:txBody>
      </p:sp>
      <p:sp>
        <p:nvSpPr>
          <p:cNvPr id="138" name="Google Shape;138;p14"/>
          <p:cNvSpPr txBox="1"/>
          <p:nvPr>
            <p:ph idx="1" type="body"/>
          </p:nvPr>
        </p:nvSpPr>
        <p:spPr>
          <a:xfrm>
            <a:off x="3575050" y="1091489"/>
            <a:ext cx="4877400" cy="42567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t/>
            </a:r>
            <a:endParaRPr/>
          </a:p>
        </p:txBody>
      </p:sp>
      <p:sp>
        <p:nvSpPr>
          <p:cNvPr id="139" name="Google Shape;139;p14"/>
          <p:cNvSpPr txBox="1"/>
          <p:nvPr>
            <p:ph idx="3" type="body"/>
          </p:nvPr>
        </p:nvSpPr>
        <p:spPr>
          <a:xfrm>
            <a:off x="457200" y="316782"/>
            <a:ext cx="3451500" cy="488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Exploratory Data Analysis</a:t>
            </a:r>
            <a:endParaRPr/>
          </a:p>
        </p:txBody>
      </p:sp>
      <p:pic>
        <p:nvPicPr>
          <p:cNvPr id="140" name="Google Shape;140;p14"/>
          <p:cNvPicPr preferRelativeResize="0"/>
          <p:nvPr/>
        </p:nvPicPr>
        <p:blipFill>
          <a:blip r:embed="rId3">
            <a:alphaModFix/>
          </a:blip>
          <a:stretch>
            <a:fillRect/>
          </a:stretch>
        </p:blipFill>
        <p:spPr>
          <a:xfrm>
            <a:off x="5068425" y="1091500"/>
            <a:ext cx="3384026" cy="5349250"/>
          </a:xfrm>
          <a:prstGeom prst="rect">
            <a:avLst/>
          </a:prstGeom>
          <a:noFill/>
          <a:ln>
            <a:noFill/>
          </a:ln>
        </p:spPr>
      </p:pic>
      <p:pic>
        <p:nvPicPr>
          <p:cNvPr id="141" name="Google Shape;141;p14"/>
          <p:cNvPicPr preferRelativeResize="0"/>
          <p:nvPr/>
        </p:nvPicPr>
        <p:blipFill>
          <a:blip r:embed="rId4">
            <a:alphaModFix/>
          </a:blip>
          <a:stretch>
            <a:fillRect/>
          </a:stretch>
        </p:blipFill>
        <p:spPr>
          <a:xfrm>
            <a:off x="457225" y="3394077"/>
            <a:ext cx="3270251" cy="23474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ctrTitle"/>
          </p:nvPr>
        </p:nvSpPr>
        <p:spPr>
          <a:xfrm>
            <a:off x="685800" y="1438980"/>
            <a:ext cx="7399800" cy="1470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Regression and Hyperparameter Tuning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erkeley_heritage">
  <a:themeElements>
    <a:clrScheme name="Berkeley heritage">
      <a:dk1>
        <a:srgbClr val="FDB515"/>
      </a:dk1>
      <a:lt1>
        <a:srgbClr val="FFFFFF"/>
      </a:lt1>
      <a:dk2>
        <a:srgbClr val="003262"/>
      </a:dk2>
      <a:lt2>
        <a:srgbClr val="C2B9A7"/>
      </a:lt2>
      <a:accent1>
        <a:srgbClr val="FDB500"/>
      </a:accent1>
      <a:accent2>
        <a:srgbClr val="D8661F"/>
      </a:accent2>
      <a:accent3>
        <a:srgbClr val="B9D3B6"/>
      </a:accent3>
      <a:accent4>
        <a:srgbClr val="584F29"/>
      </a:accent4>
      <a:accent5>
        <a:srgbClr val="00B2A5"/>
      </a:accent5>
      <a:accent6>
        <a:srgbClr val="F79646"/>
      </a:accent6>
      <a:hlink>
        <a:srgbClr val="00B0DA"/>
      </a:hlink>
      <a:folHlink>
        <a:srgbClr val="EE1F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